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9"/>
  </p:notesMasterIdLst>
  <p:sldIdLst>
    <p:sldId id="256" r:id="rId2"/>
    <p:sldId id="277" r:id="rId3"/>
    <p:sldId id="257"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3" r:id="rId18"/>
    <p:sldId id="274" r:id="rId19"/>
    <p:sldId id="275" r:id="rId20"/>
    <p:sldId id="276" r:id="rId21"/>
    <p:sldId id="272" r:id="rId22"/>
    <p:sldId id="278" r:id="rId23"/>
    <p:sldId id="354" r:id="rId24"/>
    <p:sldId id="355" r:id="rId25"/>
    <p:sldId id="340" r:id="rId26"/>
    <p:sldId id="341" r:id="rId27"/>
    <p:sldId id="342" r:id="rId28"/>
    <p:sldId id="343" r:id="rId29"/>
    <p:sldId id="284" r:id="rId30"/>
    <p:sldId id="344" r:id="rId31"/>
    <p:sldId id="286" r:id="rId32"/>
    <p:sldId id="346" r:id="rId33"/>
    <p:sldId id="349" r:id="rId34"/>
    <p:sldId id="348" r:id="rId35"/>
    <p:sldId id="351" r:id="rId36"/>
    <p:sldId id="350" r:id="rId37"/>
    <p:sldId id="352" r:id="rId3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624"/>
    <p:restoredTop sz="96003"/>
  </p:normalViewPr>
  <p:slideViewPr>
    <p:cSldViewPr snapToGrid="0" snapToObjects="1">
      <p:cViewPr varScale="1">
        <p:scale>
          <a:sx n="110" d="100"/>
          <a:sy n="110" d="100"/>
        </p:scale>
        <p:origin x="176" y="46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FEFEA55-DFED-DE49-A276-DC7C48B10F40}" type="datetimeFigureOut">
              <a:rPr kumimoji="1" lang="zh-CN" altLang="en-US" smtClean="0"/>
              <a:t>2018/11/13</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kumimoji="1" lang="zh-CN" altLang="en-US"/>
              <a:t>编辑母版文本样式
第二级
第三级
第四级
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2A6CB61-B808-8845-9441-4495ED0A4DD0}" type="slidenum">
              <a:rPr kumimoji="1" lang="zh-CN" altLang="en-US" smtClean="0"/>
              <a:t>‹#›</a:t>
            </a:fld>
            <a:endParaRPr kumimoji="1" lang="zh-CN" altLang="en-US"/>
          </a:p>
        </p:txBody>
      </p:sp>
    </p:spTree>
    <p:extLst>
      <p:ext uri="{BB962C8B-B14F-4D97-AF65-F5344CB8AC3E}">
        <p14:creationId xmlns:p14="http://schemas.microsoft.com/office/powerpoint/2010/main" val="21573353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 altLang="zh-CN" dirty="0"/>
              <a:t>http://</a:t>
            </a:r>
            <a:r>
              <a:rPr kumimoji="1" lang="en" altLang="zh-CN" dirty="0" err="1"/>
              <a:t>jyk.xidian.edu.cn</a:t>
            </a:r>
            <a:r>
              <a:rPr kumimoji="1" lang="en" altLang="zh-CN" dirty="0"/>
              <a:t>/</a:t>
            </a:r>
            <a:r>
              <a:rPr kumimoji="1" lang="en" altLang="zh-CN" dirty="0" err="1"/>
              <a:t>jpkcs</a:t>
            </a:r>
            <a:r>
              <a:rPr kumimoji="1" lang="en" altLang="zh-CN" dirty="0"/>
              <a:t>/</a:t>
            </a:r>
            <a:r>
              <a:rPr kumimoji="1" lang="en" altLang="zh-CN" dirty="0" err="1"/>
              <a:t>xhyxt</a:t>
            </a:r>
            <a:r>
              <a:rPr kumimoji="1" lang="en" altLang="zh-CN" dirty="0"/>
              <a:t>/</a:t>
            </a:r>
            <a:r>
              <a:rPr kumimoji="1" lang="en" altLang="zh-CN" dirty="0" err="1"/>
              <a:t>xuexi</a:t>
            </a:r>
            <a:r>
              <a:rPr kumimoji="1" lang="en" altLang="zh-CN" dirty="0"/>
              <a:t>/chart2/c_2_2_3_001.htm?WebShieldSessionVerify=s0ohGgzea1DaJFuoLEF7</a:t>
            </a:r>
            <a:endParaRPr kumimoji="1" lang="zh-CN" altLang="en-US" dirty="0"/>
          </a:p>
        </p:txBody>
      </p:sp>
      <p:sp>
        <p:nvSpPr>
          <p:cNvPr id="4" name="灯片编号占位符 3"/>
          <p:cNvSpPr>
            <a:spLocks noGrp="1"/>
          </p:cNvSpPr>
          <p:nvPr>
            <p:ph type="sldNum" sz="quarter" idx="5"/>
          </p:nvPr>
        </p:nvSpPr>
        <p:spPr/>
        <p:txBody>
          <a:bodyPr/>
          <a:lstStyle/>
          <a:p>
            <a:fld id="{42A6CB61-B808-8845-9441-4495ED0A4DD0}" type="slidenum">
              <a:rPr kumimoji="1" lang="zh-CN" altLang="en-US" smtClean="0"/>
              <a:t>9</a:t>
            </a:fld>
            <a:endParaRPr kumimoji="1" lang="zh-CN" altLang="en-US"/>
          </a:p>
        </p:txBody>
      </p:sp>
    </p:spTree>
    <p:extLst>
      <p:ext uri="{BB962C8B-B14F-4D97-AF65-F5344CB8AC3E}">
        <p14:creationId xmlns:p14="http://schemas.microsoft.com/office/powerpoint/2010/main" val="15793972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42A6CB61-B808-8845-9441-4495ED0A4DD0}" type="slidenum">
              <a:rPr kumimoji="1" lang="zh-CN" altLang="en-US" smtClean="0"/>
              <a:t>18</a:t>
            </a:fld>
            <a:endParaRPr kumimoji="1" lang="zh-CN" altLang="en-US"/>
          </a:p>
        </p:txBody>
      </p:sp>
    </p:spTree>
    <p:extLst>
      <p:ext uri="{BB962C8B-B14F-4D97-AF65-F5344CB8AC3E}">
        <p14:creationId xmlns:p14="http://schemas.microsoft.com/office/powerpoint/2010/main" val="14346330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42A6CB61-B808-8845-9441-4495ED0A4DD0}" type="slidenum">
              <a:rPr kumimoji="1" lang="zh-CN" altLang="en-US" smtClean="0"/>
              <a:t>19</a:t>
            </a:fld>
            <a:endParaRPr kumimoji="1" lang="zh-CN" altLang="en-US"/>
          </a:p>
        </p:txBody>
      </p:sp>
    </p:spTree>
    <p:extLst>
      <p:ext uri="{BB962C8B-B14F-4D97-AF65-F5344CB8AC3E}">
        <p14:creationId xmlns:p14="http://schemas.microsoft.com/office/powerpoint/2010/main" val="23446279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42A6CB61-B808-8845-9441-4495ED0A4DD0}" type="slidenum">
              <a:rPr kumimoji="1" lang="zh-CN" altLang="en-US" smtClean="0"/>
              <a:t>20</a:t>
            </a:fld>
            <a:endParaRPr kumimoji="1" lang="zh-CN" altLang="en-US"/>
          </a:p>
        </p:txBody>
      </p:sp>
    </p:spTree>
    <p:extLst>
      <p:ext uri="{BB962C8B-B14F-4D97-AF65-F5344CB8AC3E}">
        <p14:creationId xmlns:p14="http://schemas.microsoft.com/office/powerpoint/2010/main" val="33563428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42A6CB61-B808-8845-9441-4495ED0A4DD0}" type="slidenum">
              <a:rPr kumimoji="1" lang="zh-CN" altLang="en-US" smtClean="0"/>
              <a:t>21</a:t>
            </a:fld>
            <a:endParaRPr kumimoji="1" lang="zh-CN" altLang="en-US"/>
          </a:p>
        </p:txBody>
      </p:sp>
    </p:spTree>
    <p:extLst>
      <p:ext uri="{BB962C8B-B14F-4D97-AF65-F5344CB8AC3E}">
        <p14:creationId xmlns:p14="http://schemas.microsoft.com/office/powerpoint/2010/main" val="19503599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微軟正黑體 Normal"/>
                <a:ea typeface="+mn-ea"/>
                <a:cs typeface="+mn-cs"/>
              </a:rPr>
              <a:t>这里对所有的 </a:t>
            </a:r>
            <a:r>
              <a:rPr lang="en" altLang="zh-CN" sz="1200" b="0" i="0" kern="1200" dirty="0">
                <a:solidFill>
                  <a:schemeClr val="tx1"/>
                </a:solidFill>
                <a:effectLst/>
                <a:latin typeface="微軟正黑體 Normal"/>
                <a:ea typeface="+mn-ea"/>
                <a:cs typeface="+mn-cs"/>
              </a:rPr>
              <a:t>l</a:t>
            </a:r>
            <a:r>
              <a:rPr lang="zh-CN" altLang="en" sz="1200" b="0" i="0" kern="1200" dirty="0">
                <a:solidFill>
                  <a:schemeClr val="tx1"/>
                </a:solidFill>
                <a:effectLst/>
                <a:latin typeface="微軟正黑體 Normal"/>
                <a:ea typeface="+mn-ea"/>
                <a:cs typeface="+mn-cs"/>
              </a:rPr>
              <a:t>、</a:t>
            </a:r>
            <a:r>
              <a:rPr lang="en" altLang="zh-CN" sz="1200" b="0" i="0" kern="1200" dirty="0">
                <a:solidFill>
                  <a:schemeClr val="tx1"/>
                </a:solidFill>
                <a:effectLst/>
                <a:latin typeface="微軟正黑體 Normal"/>
                <a:ea typeface="+mn-ea"/>
                <a:cs typeface="+mn-cs"/>
              </a:rPr>
              <a:t>m </a:t>
            </a:r>
            <a:r>
              <a:rPr lang="zh-CN" altLang="en-US" sz="1200" b="0" i="0" kern="1200" dirty="0">
                <a:solidFill>
                  <a:schemeClr val="tx1"/>
                </a:solidFill>
                <a:effectLst/>
                <a:latin typeface="微軟正黑體 Normal"/>
                <a:ea typeface="+mn-ea"/>
                <a:cs typeface="+mn-cs"/>
              </a:rPr>
              <a:t>和 </a:t>
            </a:r>
            <a:r>
              <a:rPr lang="en" altLang="zh-CN" sz="1200" b="0" i="0" kern="1200" dirty="0">
                <a:solidFill>
                  <a:schemeClr val="tx1"/>
                </a:solidFill>
                <a:effectLst/>
                <a:latin typeface="微軟正黑體 Normal"/>
                <a:ea typeface="+mn-ea"/>
                <a:cs typeface="+mn-cs"/>
              </a:rPr>
              <a:t>n </a:t>
            </a:r>
            <a:r>
              <a:rPr lang="zh-CN" altLang="en-US" sz="1200" b="0" i="0" kern="1200" dirty="0">
                <a:solidFill>
                  <a:schemeClr val="tx1"/>
                </a:solidFill>
                <a:effectLst/>
                <a:latin typeface="微軟正黑體 Normal"/>
                <a:ea typeface="+mn-ea"/>
                <a:cs typeface="+mn-cs"/>
              </a:rPr>
              <a:t>进行求和是对所有（在求和式中）有效的张量索引的值进行求和。在线性代数中，向量的索引通常从 </a:t>
            </a:r>
            <a:r>
              <a:rPr lang="en-US" altLang="zh-CN" sz="1200" b="0" i="0" kern="1200" dirty="0">
                <a:solidFill>
                  <a:schemeClr val="tx1"/>
                </a:solidFill>
                <a:effectLst/>
                <a:latin typeface="微軟正黑體 Normal"/>
                <a:ea typeface="+mn-ea"/>
                <a:cs typeface="+mn-cs"/>
              </a:rPr>
              <a:t>1 </a:t>
            </a:r>
            <a:r>
              <a:rPr lang="zh-CN" altLang="en-US" sz="1200" b="0" i="0" kern="1200" dirty="0">
                <a:solidFill>
                  <a:schemeClr val="tx1"/>
                </a:solidFill>
                <a:effectLst/>
                <a:latin typeface="微軟正黑體 Normal"/>
                <a:ea typeface="+mn-ea"/>
                <a:cs typeface="+mn-cs"/>
              </a:rPr>
              <a:t>开始，这就是上述公式中 −</a:t>
            </a:r>
            <a:r>
              <a:rPr lang="en-US" altLang="zh-CN" sz="1200" b="0" i="0" kern="1200" dirty="0">
                <a:solidFill>
                  <a:schemeClr val="tx1"/>
                </a:solidFill>
                <a:effectLst/>
                <a:latin typeface="微軟正黑體 Normal"/>
                <a:ea typeface="+mn-ea"/>
                <a:cs typeface="+mn-cs"/>
              </a:rPr>
              <a:t>1 </a:t>
            </a:r>
            <a:r>
              <a:rPr lang="zh-CN" altLang="en-US" sz="1200" b="0" i="0" kern="1200" dirty="0">
                <a:solidFill>
                  <a:schemeClr val="tx1"/>
                </a:solidFill>
                <a:effectLst/>
                <a:latin typeface="微軟正黑體 Normal"/>
                <a:ea typeface="+mn-ea"/>
                <a:cs typeface="+mn-cs"/>
              </a:rPr>
              <a:t>的由来。</a:t>
            </a:r>
            <a:endParaRPr lang="en-US" altLang="zh-CN" sz="1200" b="0" i="0" kern="1200" dirty="0">
              <a:solidFill>
                <a:schemeClr val="tx1"/>
              </a:solidFill>
              <a:effectLst/>
              <a:latin typeface="微軟正黑體 Norm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1200" b="0" i="0" kern="1200" dirty="0">
                <a:solidFill>
                  <a:schemeClr val="tx1"/>
                </a:solidFill>
                <a:effectLst/>
                <a:latin typeface="微軟正黑體 Normal"/>
                <a:ea typeface="+mn-ea"/>
                <a:cs typeface="+mn-cs"/>
              </a:rPr>
              <a:t>卷积核</a:t>
            </a:r>
            <a:r>
              <a:rPr kumimoji="1" lang="en-US" altLang="zh-CN" sz="1200" b="0" i="0" kern="1200" dirty="0">
                <a:solidFill>
                  <a:schemeClr val="tx1"/>
                </a:solidFill>
                <a:effectLst/>
                <a:latin typeface="微軟正黑體 Normal"/>
                <a:ea typeface="+mn-ea"/>
                <a:cs typeface="+mn-cs"/>
              </a:rPr>
              <a:t>k</a:t>
            </a:r>
            <a:r>
              <a:rPr kumimoji="1" lang="zh-CN" altLang="en-US" sz="1200" b="0" i="0" kern="1200" dirty="0">
                <a:solidFill>
                  <a:schemeClr val="tx1"/>
                </a:solidFill>
                <a:effectLst/>
                <a:latin typeface="微軟正黑體 Normal"/>
                <a:ea typeface="+mn-ea"/>
                <a:cs typeface="+mn-cs"/>
              </a:rPr>
              <a:t>中，</a:t>
            </a:r>
            <a:r>
              <a:rPr kumimoji="1" lang="en-US" altLang="zh-CN" sz="1200" b="0" i="0" kern="1200" dirty="0" err="1">
                <a:solidFill>
                  <a:schemeClr val="tx1"/>
                </a:solidFill>
                <a:effectLst/>
                <a:latin typeface="微軟正黑體 Normal"/>
                <a:ea typeface="+mn-ea"/>
                <a:cs typeface="+mn-cs"/>
              </a:rPr>
              <a:t>i</a:t>
            </a:r>
            <a:r>
              <a:rPr kumimoji="1" lang="zh-CN" altLang="en-US" sz="1200" b="0" i="0" kern="1200" dirty="0">
                <a:solidFill>
                  <a:schemeClr val="tx1"/>
                </a:solidFill>
                <a:effectLst/>
                <a:latin typeface="微軟正黑體 Normal"/>
                <a:ea typeface="+mn-ea"/>
                <a:cs typeface="+mn-cs"/>
              </a:rPr>
              <a:t>是为卷积核的数目，</a:t>
            </a:r>
            <a:r>
              <a:rPr kumimoji="1" lang="en-US" altLang="zh-CN" sz="1200" b="0" i="0" kern="1200" dirty="0">
                <a:solidFill>
                  <a:schemeClr val="tx1"/>
                </a:solidFill>
                <a:effectLst/>
                <a:latin typeface="微軟正黑體 Normal"/>
                <a:ea typeface="+mn-ea"/>
                <a:cs typeface="+mn-cs"/>
              </a:rPr>
              <a:t>l</a:t>
            </a:r>
            <a:r>
              <a:rPr kumimoji="1" lang="zh-CN" altLang="en-US" sz="1200" b="0" i="0" kern="1200" dirty="0">
                <a:solidFill>
                  <a:schemeClr val="tx1"/>
                </a:solidFill>
                <a:effectLst/>
                <a:latin typeface="微軟正黑體 Normal"/>
                <a:ea typeface="+mn-ea"/>
                <a:cs typeface="+mn-cs"/>
              </a:rPr>
              <a:t>与输入通道数一样，</a:t>
            </a:r>
            <a:r>
              <a:rPr kumimoji="1" lang="en-US" altLang="zh-CN" sz="1200" b="0" i="0" kern="1200" dirty="0">
                <a:solidFill>
                  <a:schemeClr val="tx1"/>
                </a:solidFill>
                <a:effectLst/>
                <a:latin typeface="微軟正黑體 Normal"/>
                <a:ea typeface="+mn-ea"/>
                <a:cs typeface="+mn-cs"/>
              </a:rPr>
              <a:t>m</a:t>
            </a:r>
            <a:r>
              <a:rPr kumimoji="1" lang="zh-CN" altLang="en-US" sz="1200" b="0" i="0" kern="1200" dirty="0">
                <a:solidFill>
                  <a:schemeClr val="tx1"/>
                </a:solidFill>
                <a:effectLst/>
                <a:latin typeface="微軟正黑體 Normal"/>
                <a:ea typeface="+mn-ea"/>
                <a:cs typeface="+mn-cs"/>
              </a:rPr>
              <a:t>为窗口大小，</a:t>
            </a:r>
            <a:r>
              <a:rPr kumimoji="1" lang="en-US" altLang="zh-CN" sz="1200" b="0" i="0" kern="1200" dirty="0">
                <a:solidFill>
                  <a:schemeClr val="tx1"/>
                </a:solidFill>
                <a:effectLst/>
                <a:latin typeface="微軟正黑體 Normal"/>
                <a:ea typeface="+mn-ea"/>
                <a:cs typeface="+mn-cs"/>
              </a:rPr>
              <a:t>n</a:t>
            </a:r>
            <a:r>
              <a:rPr kumimoji="1" lang="zh-CN" altLang="en-US" sz="1200" b="0" i="0" kern="1200" dirty="0">
                <a:solidFill>
                  <a:schemeClr val="tx1"/>
                </a:solidFill>
                <a:effectLst/>
                <a:latin typeface="微軟正黑體 Normal"/>
                <a:ea typeface="+mn-ea"/>
                <a:cs typeface="+mn-cs"/>
              </a:rPr>
              <a:t>是指卷积核的高，</a:t>
            </a:r>
            <a:r>
              <a:rPr kumimoji="1" lang="en-US" altLang="zh-CN" sz="1200" b="0" i="0" kern="1200" dirty="0">
                <a:solidFill>
                  <a:schemeClr val="tx1"/>
                </a:solidFill>
                <a:effectLst/>
                <a:latin typeface="微軟正黑體 Normal"/>
                <a:ea typeface="+mn-ea"/>
                <a:cs typeface="+mn-cs"/>
              </a:rPr>
              <a:t>embedding</a:t>
            </a:r>
            <a:r>
              <a:rPr kumimoji="1" lang="zh-CN" altLang="en-US" sz="1200" b="0" i="0" kern="1200" dirty="0">
                <a:solidFill>
                  <a:schemeClr val="tx1"/>
                </a:solidFill>
                <a:effectLst/>
                <a:latin typeface="微軟正黑體 Normal"/>
                <a:ea typeface="+mn-ea"/>
                <a:cs typeface="+mn-cs"/>
              </a:rPr>
              <a:t>大小</a:t>
            </a:r>
            <a:r>
              <a:rPr kumimoji="1" lang="zh-Hans" altLang="en-US" sz="1200" b="0" i="0" kern="1200" dirty="0">
                <a:solidFill>
                  <a:schemeClr val="tx1"/>
                </a:solidFill>
                <a:effectLst/>
                <a:latin typeface="微軟正黑體 Normal"/>
                <a:ea typeface="+mn-ea"/>
                <a:cs typeface="+mn-cs"/>
              </a:rPr>
              <a:t>。</a:t>
            </a:r>
            <a:endParaRPr kumimoji="1" lang="en-US" altLang="zh-Hans" sz="1200" b="0" i="0" kern="1200" dirty="0">
              <a:solidFill>
                <a:schemeClr val="tx1"/>
              </a:solidFill>
              <a:effectLst/>
              <a:latin typeface="微軟正黑體 Norm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Hans" altLang="en-US" sz="1200" b="0" i="0" kern="1200" dirty="0">
                <a:solidFill>
                  <a:schemeClr val="tx1"/>
                </a:solidFill>
                <a:effectLst/>
                <a:latin typeface="微軟正黑體 Normal"/>
                <a:ea typeface="+mn-ea"/>
                <a:cs typeface="+mn-cs"/>
              </a:rPr>
              <a:t> </a:t>
            </a:r>
            <a:r>
              <a:rPr kumimoji="1" lang="zh-CN" altLang="en-US" sz="1200" b="0" i="0" kern="1200" dirty="0">
                <a:solidFill>
                  <a:schemeClr val="tx1"/>
                </a:solidFill>
                <a:effectLst/>
                <a:latin typeface="微軟正黑體 Normal"/>
                <a:ea typeface="+mn-ea"/>
                <a:cs typeface="+mn-cs"/>
              </a:rPr>
              <a:t>输入</a:t>
            </a:r>
            <a:r>
              <a:rPr kumimoji="1" lang="en-US" altLang="zh-CN" sz="1200" b="0" i="0" kern="1200" dirty="0">
                <a:solidFill>
                  <a:schemeClr val="tx1"/>
                </a:solidFill>
                <a:effectLst/>
                <a:latin typeface="微軟正黑體 Normal"/>
                <a:ea typeface="+mn-ea"/>
                <a:cs typeface="+mn-cs"/>
              </a:rPr>
              <a:t>v</a:t>
            </a:r>
            <a:r>
              <a:rPr kumimoji="1" lang="zh-CN" altLang="en-US" sz="1200" b="0" i="0" kern="1200" dirty="0">
                <a:solidFill>
                  <a:schemeClr val="tx1"/>
                </a:solidFill>
                <a:effectLst/>
                <a:latin typeface="微軟正黑體 Normal"/>
                <a:ea typeface="+mn-ea"/>
                <a:cs typeface="+mn-cs"/>
              </a:rPr>
              <a:t>中，</a:t>
            </a:r>
            <a:r>
              <a:rPr kumimoji="1" lang="en-US" altLang="zh-CN" sz="1200" b="0" i="0" kern="1200" dirty="0">
                <a:solidFill>
                  <a:schemeClr val="tx1"/>
                </a:solidFill>
                <a:effectLst/>
                <a:latin typeface="微軟正黑體 Normal"/>
                <a:ea typeface="+mn-ea"/>
                <a:cs typeface="+mn-cs"/>
              </a:rPr>
              <a:t>l</a:t>
            </a:r>
            <a:r>
              <a:rPr kumimoji="1" lang="zh-CN" altLang="en-US" sz="1200" b="0" i="0" kern="1200" dirty="0">
                <a:solidFill>
                  <a:schemeClr val="tx1"/>
                </a:solidFill>
                <a:effectLst/>
                <a:latin typeface="微軟正黑體 Normal"/>
                <a:ea typeface="+mn-ea"/>
                <a:cs typeface="+mn-cs"/>
              </a:rPr>
              <a:t>是输入通道，</a:t>
            </a:r>
            <a:r>
              <a:rPr kumimoji="1" lang="en-US" altLang="zh-CN" sz="1200" b="0" i="0" kern="1200" dirty="0" err="1">
                <a:solidFill>
                  <a:schemeClr val="tx1"/>
                </a:solidFill>
                <a:effectLst/>
                <a:latin typeface="微軟正黑體 Normal"/>
                <a:ea typeface="+mn-ea"/>
                <a:cs typeface="+mn-cs"/>
              </a:rPr>
              <a:t>j,k</a:t>
            </a:r>
            <a:r>
              <a:rPr kumimoji="1" lang="zh-CN" altLang="en-US" sz="1200" b="0" i="0" kern="1200" dirty="0">
                <a:solidFill>
                  <a:schemeClr val="tx1"/>
                </a:solidFill>
                <a:effectLst/>
                <a:latin typeface="微軟正黑體 Normal"/>
                <a:ea typeface="+mn-ea"/>
                <a:cs typeface="+mn-cs"/>
              </a:rPr>
              <a:t>是输入的长和宽。</a:t>
            </a:r>
            <a:endParaRPr kumimoji="1" lang="en-US" altLang="zh-CN" sz="1200" b="0" i="0" kern="1200" dirty="0">
              <a:solidFill>
                <a:schemeClr val="tx1"/>
              </a:solidFill>
              <a:effectLst/>
              <a:latin typeface="微軟正黑體 Normal"/>
              <a:ea typeface="+mn-ea"/>
              <a:cs typeface="+mn-cs"/>
            </a:endParaRPr>
          </a:p>
        </p:txBody>
      </p:sp>
      <p:sp>
        <p:nvSpPr>
          <p:cNvPr id="4" name="幻灯片编号占位符 3"/>
          <p:cNvSpPr>
            <a:spLocks noGrp="1"/>
          </p:cNvSpPr>
          <p:nvPr>
            <p:ph type="sldNum" sz="quarter" idx="10"/>
          </p:nvPr>
        </p:nvSpPr>
        <p:spPr/>
        <p:txBody>
          <a:bodyPr/>
          <a:lstStyle/>
          <a:p>
            <a:fld id="{70D87680-06FB-47F2-867F-366064F5BAEC}" type="slidenum">
              <a:rPr lang="zh-CN" altLang="en-US" smtClean="0"/>
              <a:pPr/>
              <a:t>22</a:t>
            </a:fld>
            <a:endParaRPr lang="zh-CN" altLang="en-US" dirty="0"/>
          </a:p>
        </p:txBody>
      </p:sp>
    </p:spTree>
    <p:extLst>
      <p:ext uri="{BB962C8B-B14F-4D97-AF65-F5344CB8AC3E}">
        <p14:creationId xmlns:p14="http://schemas.microsoft.com/office/powerpoint/2010/main" val="26067641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假设输入通道数是ci，且卷积核窗口为kh×kw。当ci=1，我们知道卷积核就是一个kh×kw数组。当其大于1时，我们将会为每个输入通道分配一个单独的kh×kw核数组。我们将这些数组合并起来，将得到一个ci×kh×kw形状的卷积核。即输入通道数为n时候，相应的卷积核形状也跟着变（1×kh×kw1×kh×kw），但是数目依然算是1</a:t>
            </a:r>
            <a:endParaRPr lang="en-US" altLang="zh-CN" dirty="0"/>
          </a:p>
          <a:p>
            <a:endParaRPr lang="en-US" altLang="zh-CN" dirty="0"/>
          </a:p>
          <a:p>
            <a:endParaRPr lang="en-US" altLang="zh-CN" dirty="0"/>
          </a:p>
          <a:p>
            <a:r>
              <a:rPr lang="en-US" altLang="zh-CN" sz="1200" b="0" i="0" kern="1200" dirty="0">
                <a:solidFill>
                  <a:schemeClr val="tx1"/>
                </a:solidFill>
                <a:effectLst/>
                <a:latin typeface="微軟正黑體 Normal"/>
                <a:ea typeface="+mn-ea"/>
                <a:cs typeface="+mn-cs"/>
              </a:rPr>
              <a:t>1</a:t>
            </a:r>
            <a:r>
              <a:rPr lang="zh-CN" altLang="en-US" sz="1200" b="0" i="0" kern="1200" dirty="0">
                <a:solidFill>
                  <a:schemeClr val="tx1"/>
                </a:solidFill>
                <a:effectLst/>
                <a:latin typeface="微軟正黑體 Normal"/>
                <a:ea typeface="+mn-ea"/>
                <a:cs typeface="+mn-cs"/>
              </a:rPr>
              <a:t>个输出通道只用</a:t>
            </a:r>
            <a:r>
              <a:rPr lang="en-US" altLang="zh-CN" sz="1200" b="0" i="0" kern="1200" dirty="0">
                <a:solidFill>
                  <a:schemeClr val="tx1"/>
                </a:solidFill>
                <a:effectLst/>
                <a:latin typeface="微軟正黑體 Normal"/>
                <a:ea typeface="+mn-ea"/>
                <a:cs typeface="+mn-cs"/>
              </a:rPr>
              <a:t>1</a:t>
            </a:r>
            <a:r>
              <a:rPr lang="zh-CN" altLang="en-US" sz="1200" b="0" i="0" kern="1200" dirty="0">
                <a:solidFill>
                  <a:schemeClr val="tx1"/>
                </a:solidFill>
                <a:effectLst/>
                <a:latin typeface="微軟正黑體 Normal"/>
                <a:ea typeface="+mn-ea"/>
                <a:cs typeface="+mn-cs"/>
              </a:rPr>
              <a:t>个卷积核</a:t>
            </a:r>
            <a:endParaRPr lang="zh-CN" altLang="en-US" dirty="0"/>
          </a:p>
          <a:p>
            <a:endParaRPr lang="zh-CN" altLang="en-US" dirty="0"/>
          </a:p>
        </p:txBody>
      </p:sp>
      <p:sp>
        <p:nvSpPr>
          <p:cNvPr id="4" name="幻灯片编号占位符 3"/>
          <p:cNvSpPr>
            <a:spLocks noGrp="1"/>
          </p:cNvSpPr>
          <p:nvPr>
            <p:ph type="sldNum" sz="quarter" idx="10"/>
          </p:nvPr>
        </p:nvSpPr>
        <p:spPr/>
        <p:txBody>
          <a:bodyPr/>
          <a:lstStyle/>
          <a:p>
            <a:fld id="{70D87680-06FB-47F2-867F-366064F5BAEC}" type="slidenum">
              <a:rPr lang="zh-CN" altLang="en-US" smtClean="0"/>
              <a:pPr/>
              <a:t>23</a:t>
            </a:fld>
            <a:endParaRPr lang="zh-CN" altLang="en-US" dirty="0"/>
          </a:p>
        </p:txBody>
      </p:sp>
    </p:spTree>
    <p:extLst>
      <p:ext uri="{BB962C8B-B14F-4D97-AF65-F5344CB8AC3E}">
        <p14:creationId xmlns:p14="http://schemas.microsoft.com/office/powerpoint/2010/main" val="40026465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 altLang="zh-CN" sz="1200" b="0" i="0" kern="1200" dirty="0">
                <a:solidFill>
                  <a:schemeClr val="tx1"/>
                </a:solidFill>
                <a:effectLst/>
                <a:latin typeface="微軟正黑體 Normal"/>
                <a:ea typeface="+mn-ea"/>
                <a:cs typeface="+mn-cs"/>
              </a:rPr>
              <a:t>n</a:t>
            </a:r>
            <a:r>
              <a:rPr lang="zh-CN" altLang="en-US" sz="1200" b="0" i="0" kern="1200" dirty="0">
                <a:solidFill>
                  <a:schemeClr val="tx1"/>
                </a:solidFill>
                <a:effectLst/>
                <a:latin typeface="微軟正黑體 Normal"/>
                <a:ea typeface="+mn-ea"/>
                <a:cs typeface="+mn-cs"/>
              </a:rPr>
              <a:t>个输出通道需要用</a:t>
            </a:r>
            <a:r>
              <a:rPr lang="en" altLang="zh-CN" sz="1200" b="0" i="0" kern="1200" dirty="0">
                <a:solidFill>
                  <a:schemeClr val="tx1"/>
                </a:solidFill>
                <a:effectLst/>
                <a:latin typeface="微軟正黑體 Normal"/>
                <a:ea typeface="+mn-ea"/>
                <a:cs typeface="+mn-cs"/>
              </a:rPr>
              <a:t>n</a:t>
            </a:r>
            <a:r>
              <a:rPr lang="zh-CN" altLang="en-US" sz="1200" b="0" i="0" kern="1200" dirty="0">
                <a:solidFill>
                  <a:schemeClr val="tx1"/>
                </a:solidFill>
                <a:effectLst/>
                <a:latin typeface="微軟正黑體 Normal"/>
                <a:ea typeface="+mn-ea"/>
                <a:cs typeface="+mn-cs"/>
              </a:rPr>
              <a:t>个卷积核</a:t>
            </a:r>
            <a:endParaRPr lang="en-US" altLang="zh-CN" dirty="0"/>
          </a:p>
        </p:txBody>
      </p:sp>
      <p:sp>
        <p:nvSpPr>
          <p:cNvPr id="4" name="幻灯片编号占位符 3"/>
          <p:cNvSpPr>
            <a:spLocks noGrp="1"/>
          </p:cNvSpPr>
          <p:nvPr>
            <p:ph type="sldNum" sz="quarter" idx="10"/>
          </p:nvPr>
        </p:nvSpPr>
        <p:spPr/>
        <p:txBody>
          <a:bodyPr/>
          <a:lstStyle/>
          <a:p>
            <a:fld id="{70D87680-06FB-47F2-867F-366064F5BAEC}" type="slidenum">
              <a:rPr lang="zh-CN" altLang="en-US" smtClean="0"/>
              <a:pPr/>
              <a:t>24</a:t>
            </a:fld>
            <a:endParaRPr lang="zh-CN" altLang="en-US" dirty="0"/>
          </a:p>
        </p:txBody>
      </p:sp>
    </p:spTree>
    <p:extLst>
      <p:ext uri="{BB962C8B-B14F-4D97-AF65-F5344CB8AC3E}">
        <p14:creationId xmlns:p14="http://schemas.microsoft.com/office/powerpoint/2010/main" val="32304008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微軟正黑體 Normal"/>
                <a:ea typeface="+mn-ea"/>
                <a:cs typeface="+mn-cs"/>
              </a:rPr>
              <a:t>我们有时会希望跳过核中的一些位置来降低计算的开销（相应的代价是提取的特征没有先前那么好了）。我们可以把这一过程看作是对全卷积函数输出的</a:t>
            </a:r>
            <a:r>
              <a:rPr lang="zh-CN" altLang="en-US" sz="1200" b="1" i="0" kern="1200" dirty="0">
                <a:solidFill>
                  <a:schemeClr val="tx1"/>
                </a:solidFill>
                <a:effectLst/>
                <a:latin typeface="微軟正黑體 Normal"/>
                <a:ea typeface="+mn-ea"/>
                <a:cs typeface="+mn-cs"/>
              </a:rPr>
              <a:t>下采样</a:t>
            </a:r>
            <a:r>
              <a:rPr lang="en-US" altLang="zh-CN" sz="1200" b="1" i="0" kern="1200" dirty="0">
                <a:solidFill>
                  <a:schemeClr val="tx1"/>
                </a:solidFill>
                <a:effectLst/>
                <a:latin typeface="微軟正黑體 Normal"/>
                <a:ea typeface="+mn-ea"/>
                <a:cs typeface="+mn-cs"/>
              </a:rPr>
              <a:t>(</a:t>
            </a:r>
            <a:r>
              <a:rPr lang="en" altLang="zh-CN" sz="1200" b="1" i="0" kern="1200" dirty="0" err="1">
                <a:solidFill>
                  <a:schemeClr val="tx1"/>
                </a:solidFill>
                <a:effectLst/>
                <a:latin typeface="微軟正黑體 Normal"/>
                <a:ea typeface="+mn-ea"/>
                <a:cs typeface="+mn-cs"/>
              </a:rPr>
              <a:t>downsampling</a:t>
            </a:r>
            <a:r>
              <a:rPr lang="en" altLang="zh-CN" sz="1200" b="1" i="0" kern="1200" dirty="0">
                <a:solidFill>
                  <a:schemeClr val="tx1"/>
                </a:solidFill>
                <a:effectLst/>
                <a:latin typeface="微軟正黑體 Normal"/>
                <a:ea typeface="+mn-ea"/>
                <a:cs typeface="+mn-cs"/>
              </a:rPr>
              <a:t>)</a:t>
            </a:r>
            <a:r>
              <a:rPr lang="zh-CN" altLang="en" sz="1200" b="0" i="0" kern="1200" dirty="0">
                <a:solidFill>
                  <a:schemeClr val="tx1"/>
                </a:solidFill>
                <a:effectLst/>
                <a:latin typeface="微軟正黑體 Normal"/>
                <a:ea typeface="+mn-ea"/>
                <a:cs typeface="+mn-cs"/>
              </a:rPr>
              <a:t>。</a:t>
            </a:r>
            <a:r>
              <a:rPr lang="zh-CN" altLang="en-US" sz="1200" b="0" i="0" kern="1200" dirty="0">
                <a:solidFill>
                  <a:schemeClr val="tx1"/>
                </a:solidFill>
                <a:effectLst/>
                <a:latin typeface="微軟正黑體 Normal"/>
                <a:ea typeface="+mn-ea"/>
                <a:cs typeface="+mn-cs"/>
              </a:rPr>
              <a:t>如果我们只想在输出的每个方向上每间隔 </a:t>
            </a:r>
            <a:r>
              <a:rPr lang="en" altLang="zh-CN" sz="1200" b="0" i="0" kern="1200" dirty="0" err="1">
                <a:solidFill>
                  <a:schemeClr val="tx1"/>
                </a:solidFill>
                <a:effectLst/>
                <a:latin typeface="微軟正黑體 Normal"/>
                <a:ea typeface="+mn-ea"/>
                <a:cs typeface="+mn-cs"/>
              </a:rPr>
              <a:t>ss</a:t>
            </a:r>
            <a:r>
              <a:rPr lang="zh-CN" altLang="en-US" sz="1200" b="0" i="0" kern="1200" dirty="0">
                <a:solidFill>
                  <a:schemeClr val="tx1"/>
                </a:solidFill>
                <a:effectLst/>
                <a:latin typeface="微軟正黑體 Normal"/>
                <a:ea typeface="+mn-ea"/>
                <a:cs typeface="+mn-cs"/>
              </a:rPr>
              <a:t>个像素进行采样，那 么我们可以定义一个下采样卷积函数 </a:t>
            </a:r>
            <a:r>
              <a:rPr lang="en" altLang="zh-CN" sz="1200" b="0" i="0" kern="1200" dirty="0">
                <a:solidFill>
                  <a:schemeClr val="tx1"/>
                </a:solidFill>
                <a:effectLst/>
                <a:latin typeface="微軟正黑體 Normal"/>
                <a:ea typeface="+mn-ea"/>
                <a:cs typeface="+mn-cs"/>
              </a:rPr>
              <a:t>c </a:t>
            </a:r>
            <a:r>
              <a:rPr lang="zh-CN" altLang="en-US" sz="1200" b="0" i="0" kern="1200" dirty="0">
                <a:solidFill>
                  <a:schemeClr val="tx1"/>
                </a:solidFill>
                <a:effectLst/>
                <a:latin typeface="微軟正黑體 Normal"/>
                <a:ea typeface="+mn-ea"/>
                <a:cs typeface="+mn-cs"/>
              </a:rPr>
              <a:t>使得：</a:t>
            </a:r>
            <a:endParaRPr kumimoji="1" lang="zh-CN" altLang="en-US" dirty="0"/>
          </a:p>
        </p:txBody>
      </p:sp>
      <p:sp>
        <p:nvSpPr>
          <p:cNvPr id="4" name="幻灯片编号占位符 3"/>
          <p:cNvSpPr>
            <a:spLocks noGrp="1"/>
          </p:cNvSpPr>
          <p:nvPr>
            <p:ph type="sldNum" sz="quarter" idx="10"/>
          </p:nvPr>
        </p:nvSpPr>
        <p:spPr/>
        <p:txBody>
          <a:bodyPr/>
          <a:lstStyle/>
          <a:p>
            <a:fld id="{70D87680-06FB-47F2-867F-366064F5BAEC}" type="slidenum">
              <a:rPr lang="zh-CN" altLang="en-US" smtClean="0"/>
              <a:pPr/>
              <a:t>25</a:t>
            </a:fld>
            <a:endParaRPr lang="zh-CN" altLang="en-US" dirty="0"/>
          </a:p>
        </p:txBody>
      </p:sp>
    </p:spTree>
    <p:extLst>
      <p:ext uri="{BB962C8B-B14F-4D97-AF65-F5344CB8AC3E}">
        <p14:creationId xmlns:p14="http://schemas.microsoft.com/office/powerpoint/2010/main" val="37681845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微軟正黑體 Normal"/>
                <a:ea typeface="+mn-ea"/>
                <a:cs typeface="+mn-cs"/>
              </a:rPr>
              <a:t>如果没有零填充，我们要么选择网络空间宽度的快速缩减，要么选择一个小型的核</a:t>
            </a:r>
            <a:r>
              <a:rPr lang="en-US" altLang="zh-CN" sz="1200" b="0" i="0" kern="1200" dirty="0">
                <a:solidFill>
                  <a:schemeClr val="tx1"/>
                </a:solidFill>
                <a:effectLst/>
                <a:latin typeface="微軟正黑體 Normal"/>
                <a:ea typeface="+mn-ea"/>
                <a:cs typeface="+mn-cs"/>
              </a:rPr>
              <a:t>——</a:t>
            </a:r>
            <a:r>
              <a:rPr lang="zh-CN" altLang="en-US" sz="1200" b="0" i="0" kern="1200" dirty="0">
                <a:solidFill>
                  <a:schemeClr val="tx1"/>
                </a:solidFill>
                <a:effectLst/>
                <a:latin typeface="微軟正黑體 Normal"/>
                <a:ea typeface="+mn-ea"/>
                <a:cs typeface="+mn-cs"/>
              </a:rPr>
              <a:t>这两种情境都会极大得限制网络的表示能力。</a:t>
            </a:r>
            <a:endParaRPr lang="en-US" altLang="zh-CN" sz="1200" b="0" i="0" kern="1200" dirty="0">
              <a:solidFill>
                <a:schemeClr val="tx1"/>
              </a:solidFill>
              <a:effectLst/>
              <a:latin typeface="微軟正黑體 Normal"/>
              <a:ea typeface="+mn-ea"/>
              <a:cs typeface="+mn-cs"/>
            </a:endParaRPr>
          </a:p>
          <a:p>
            <a:endParaRPr kumimoji="1" lang="zh-CN" altLang="en-US" dirty="0"/>
          </a:p>
        </p:txBody>
      </p:sp>
      <p:sp>
        <p:nvSpPr>
          <p:cNvPr id="4" name="幻灯片编号占位符 3"/>
          <p:cNvSpPr>
            <a:spLocks noGrp="1"/>
          </p:cNvSpPr>
          <p:nvPr>
            <p:ph type="sldNum" sz="quarter" idx="10"/>
          </p:nvPr>
        </p:nvSpPr>
        <p:spPr/>
        <p:txBody>
          <a:bodyPr/>
          <a:lstStyle/>
          <a:p>
            <a:fld id="{70D87680-06FB-47F2-867F-366064F5BAEC}" type="slidenum">
              <a:rPr lang="zh-CN" altLang="en-US" smtClean="0"/>
              <a:pPr/>
              <a:t>26</a:t>
            </a:fld>
            <a:endParaRPr lang="zh-CN" altLang="en-US" dirty="0"/>
          </a:p>
        </p:txBody>
      </p:sp>
    </p:spTree>
    <p:extLst>
      <p:ext uri="{BB962C8B-B14F-4D97-AF65-F5344CB8AC3E}">
        <p14:creationId xmlns:p14="http://schemas.microsoft.com/office/powerpoint/2010/main" val="10233487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1" i="0" kern="1200" dirty="0">
                <a:solidFill>
                  <a:schemeClr val="tx1"/>
                </a:solidFill>
                <a:effectLst/>
                <a:latin typeface="微軟正黑體 Normal"/>
                <a:ea typeface="+mn-ea"/>
                <a:cs typeface="+mn-cs"/>
              </a:rPr>
              <a:t>相同</a:t>
            </a:r>
            <a:r>
              <a:rPr lang="en-US" altLang="zh-CN" sz="1200" b="1" i="0" kern="1200" dirty="0">
                <a:solidFill>
                  <a:schemeClr val="tx1"/>
                </a:solidFill>
                <a:effectLst/>
                <a:latin typeface="微軟正黑體 Normal"/>
                <a:ea typeface="+mn-ea"/>
                <a:cs typeface="+mn-cs"/>
              </a:rPr>
              <a:t>(</a:t>
            </a:r>
            <a:r>
              <a:rPr lang="en" altLang="zh-CN" sz="1200" b="1" i="0" kern="1200" dirty="0">
                <a:solidFill>
                  <a:schemeClr val="tx1"/>
                </a:solidFill>
                <a:effectLst/>
                <a:latin typeface="微軟正黑體 Normal"/>
                <a:ea typeface="+mn-ea"/>
                <a:cs typeface="+mn-cs"/>
              </a:rPr>
              <a:t>same)</a:t>
            </a:r>
            <a:r>
              <a:rPr lang="zh-CN" altLang="en-US" sz="1200" b="1" i="0" kern="1200" dirty="0">
                <a:solidFill>
                  <a:schemeClr val="tx1"/>
                </a:solidFill>
                <a:effectLst/>
                <a:latin typeface="微軟正黑體 Normal"/>
                <a:ea typeface="+mn-ea"/>
                <a:cs typeface="+mn-cs"/>
              </a:rPr>
              <a:t>卷积</a:t>
            </a:r>
            <a:r>
              <a:rPr lang="zh-CN" altLang="en-US" sz="1200" b="0" i="0" kern="1200" dirty="0">
                <a:solidFill>
                  <a:schemeClr val="tx1"/>
                </a:solidFill>
                <a:effectLst/>
                <a:latin typeface="微軟正黑體 Normal"/>
                <a:ea typeface="+mn-ea"/>
                <a:cs typeface="+mn-cs"/>
              </a:rPr>
              <a:t>：只进行足够的零填充来保持输出和输入具有相同的大小。因为卷积运算不改变下一层的结构，所以网络能包含任意多的卷积层。但是输入像素中靠近边界的部分相比于中间部分对于输出像素的影响更小，这可能会导致边界像素存在一定程度的欠表示。</a:t>
            </a:r>
            <a:r>
              <a:rPr lang="en-US" altLang="zh-CN" sz="1200" b="0" i="0" kern="1200" dirty="0">
                <a:solidFill>
                  <a:schemeClr val="tx1"/>
                </a:solidFill>
                <a:effectLst/>
                <a:latin typeface="微軟正黑體 Normal"/>
                <a:ea typeface="+mn-ea"/>
                <a:cs typeface="+mn-cs"/>
              </a:rPr>
              <a:t>(M-k+1)+2*(k-1)/2</a:t>
            </a:r>
            <a:endParaRPr lang="zh-CN" altLang="en-US" sz="1200" b="0" i="0" kern="1200" dirty="0">
              <a:solidFill>
                <a:schemeClr val="tx1"/>
              </a:solidFill>
              <a:effectLst/>
              <a:latin typeface="微軟正黑體 Normal"/>
              <a:ea typeface="+mn-ea"/>
              <a:cs typeface="+mn-cs"/>
            </a:endParaRPr>
          </a:p>
          <a:p>
            <a:endParaRPr kumimoji="1" lang="en-US" altLang="zh-CN" sz="1200" b="0" i="0" kern="1200" dirty="0">
              <a:solidFill>
                <a:schemeClr val="tx1"/>
              </a:solidFill>
              <a:effectLst/>
              <a:latin typeface="微軟正黑體 Normal"/>
              <a:ea typeface="+mn-ea"/>
              <a:cs typeface="+mn-cs"/>
            </a:endParaRPr>
          </a:p>
          <a:p>
            <a:endParaRPr kumimoji="1" lang="zh-CN" altLang="en-US" dirty="0"/>
          </a:p>
        </p:txBody>
      </p:sp>
      <p:sp>
        <p:nvSpPr>
          <p:cNvPr id="4" name="幻灯片编号占位符 3"/>
          <p:cNvSpPr>
            <a:spLocks noGrp="1"/>
          </p:cNvSpPr>
          <p:nvPr>
            <p:ph type="sldNum" sz="quarter" idx="10"/>
          </p:nvPr>
        </p:nvSpPr>
        <p:spPr/>
        <p:txBody>
          <a:bodyPr/>
          <a:lstStyle/>
          <a:p>
            <a:fld id="{70D87680-06FB-47F2-867F-366064F5BAEC}" type="slidenum">
              <a:rPr lang="zh-CN" altLang="en-US" smtClean="0"/>
              <a:pPr/>
              <a:t>27</a:t>
            </a:fld>
            <a:endParaRPr lang="zh-CN" altLang="en-US" dirty="0"/>
          </a:p>
        </p:txBody>
      </p:sp>
    </p:spTree>
    <p:extLst>
      <p:ext uri="{BB962C8B-B14F-4D97-AF65-F5344CB8AC3E}">
        <p14:creationId xmlns:p14="http://schemas.microsoft.com/office/powerpoint/2010/main" val="25118773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 altLang="zh-CN" dirty="0"/>
              <a:t>http://</a:t>
            </a:r>
            <a:r>
              <a:rPr kumimoji="1" lang="en" altLang="zh-CN" dirty="0" err="1"/>
              <a:t>jyk.xidian.edu.cn</a:t>
            </a:r>
            <a:r>
              <a:rPr kumimoji="1" lang="en" altLang="zh-CN" dirty="0"/>
              <a:t>/</a:t>
            </a:r>
            <a:r>
              <a:rPr kumimoji="1" lang="en" altLang="zh-CN" dirty="0" err="1"/>
              <a:t>jpkcs</a:t>
            </a:r>
            <a:r>
              <a:rPr kumimoji="1" lang="en" altLang="zh-CN" dirty="0"/>
              <a:t>/</a:t>
            </a:r>
            <a:r>
              <a:rPr kumimoji="1" lang="en" altLang="zh-CN" dirty="0" err="1"/>
              <a:t>xhyxt</a:t>
            </a:r>
            <a:r>
              <a:rPr kumimoji="1" lang="en" altLang="zh-CN" dirty="0"/>
              <a:t>/</a:t>
            </a:r>
            <a:r>
              <a:rPr kumimoji="1" lang="en" altLang="zh-CN" dirty="0" err="1"/>
              <a:t>xuexi</a:t>
            </a:r>
            <a:r>
              <a:rPr kumimoji="1" lang="en" altLang="zh-CN" dirty="0"/>
              <a:t>/chart2/p_2_2_1_003.htm</a:t>
            </a:r>
            <a:endParaRPr kumimoji="1" lang="zh-CN" altLang="en-US" dirty="0"/>
          </a:p>
        </p:txBody>
      </p:sp>
      <p:sp>
        <p:nvSpPr>
          <p:cNvPr id="4" name="灯片编号占位符 3"/>
          <p:cNvSpPr>
            <a:spLocks noGrp="1"/>
          </p:cNvSpPr>
          <p:nvPr>
            <p:ph type="sldNum" sz="quarter" idx="5"/>
          </p:nvPr>
        </p:nvSpPr>
        <p:spPr/>
        <p:txBody>
          <a:bodyPr/>
          <a:lstStyle/>
          <a:p>
            <a:fld id="{42A6CB61-B808-8845-9441-4495ED0A4DD0}" type="slidenum">
              <a:rPr kumimoji="1" lang="zh-CN" altLang="en-US" smtClean="0"/>
              <a:t>10</a:t>
            </a:fld>
            <a:endParaRPr kumimoji="1" lang="zh-CN" altLang="en-US"/>
          </a:p>
        </p:txBody>
      </p:sp>
    </p:spTree>
    <p:extLst>
      <p:ext uri="{BB962C8B-B14F-4D97-AF65-F5344CB8AC3E}">
        <p14:creationId xmlns:p14="http://schemas.microsoft.com/office/powerpoint/2010/main" val="289238422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Hans" altLang="en-US" sz="1200" dirty="0">
                <a:solidFill>
                  <a:srgbClr val="FF0000"/>
                </a:solidFill>
                <a:latin typeface="Heiti SC Medium" pitchFamily="2" charset="-128"/>
                <a:ea typeface="Heiti SC Medium" pitchFamily="2" charset="-128"/>
              </a:rPr>
              <a:t>全（</a:t>
            </a:r>
            <a:r>
              <a:rPr lang="en-US" altLang="zh-Hans" sz="1200" dirty="0">
                <a:solidFill>
                  <a:srgbClr val="FF0000"/>
                </a:solidFill>
                <a:latin typeface="Heiti SC Medium" pitchFamily="2" charset="-128"/>
                <a:ea typeface="Heiti SC Medium" pitchFamily="2" charset="-128"/>
              </a:rPr>
              <a:t>full</a:t>
            </a:r>
            <a:r>
              <a:rPr lang="zh-Hans" altLang="en-US" sz="1200" dirty="0">
                <a:solidFill>
                  <a:srgbClr val="FF0000"/>
                </a:solidFill>
                <a:latin typeface="Heiti SC Medium" pitchFamily="2" charset="-128"/>
                <a:ea typeface="Heiti SC Medium" pitchFamily="2" charset="-128"/>
              </a:rPr>
              <a:t>）卷积：</a:t>
            </a:r>
            <a:r>
              <a:rPr lang="zh-CN" altLang="en-US" sz="1200" b="0" i="0" kern="1200" dirty="0">
                <a:solidFill>
                  <a:schemeClr val="tx1"/>
                </a:solidFill>
                <a:effectLst/>
                <a:latin typeface="微軟正黑體 Normal"/>
                <a:ea typeface="+mn-ea"/>
                <a:cs typeface="+mn-cs"/>
              </a:rPr>
              <a:t>因为输出像素中靠近边界的部分相比于中间部分是更少像素的函数，所以很难学得一个在卷积特征映射的所有位置都表现不错的单核。全卷积的分类正确率通常处于 “有效卷积’’ 和 “相同卷积’’ 之间的某个位置。</a:t>
            </a:r>
            <a:endParaRPr kumimoji="1" lang="zh-CN" altLang="en-US" dirty="0"/>
          </a:p>
          <a:p>
            <a:r>
              <a:rPr kumimoji="1" lang="en-US" altLang="zh-CN" dirty="0"/>
              <a:t>P=k-1</a:t>
            </a:r>
            <a:endParaRPr kumimoji="1" lang="zh-CN" altLang="en-US" dirty="0"/>
          </a:p>
        </p:txBody>
      </p:sp>
      <p:sp>
        <p:nvSpPr>
          <p:cNvPr id="4" name="幻灯片编号占位符 3"/>
          <p:cNvSpPr>
            <a:spLocks noGrp="1"/>
          </p:cNvSpPr>
          <p:nvPr>
            <p:ph type="sldNum" sz="quarter" idx="10"/>
          </p:nvPr>
        </p:nvSpPr>
        <p:spPr/>
        <p:txBody>
          <a:bodyPr/>
          <a:lstStyle/>
          <a:p>
            <a:fld id="{70D87680-06FB-47F2-867F-366064F5BAEC}" type="slidenum">
              <a:rPr lang="zh-CN" altLang="en-US" smtClean="0"/>
              <a:pPr/>
              <a:t>28</a:t>
            </a:fld>
            <a:endParaRPr lang="zh-CN" altLang="en-US" dirty="0"/>
          </a:p>
        </p:txBody>
      </p:sp>
    </p:spTree>
    <p:extLst>
      <p:ext uri="{BB962C8B-B14F-4D97-AF65-F5344CB8AC3E}">
        <p14:creationId xmlns:p14="http://schemas.microsoft.com/office/powerpoint/2010/main" val="375891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微軟正黑體 Normal"/>
                <a:ea typeface="+mn-ea"/>
                <a:cs typeface="+mn-cs"/>
              </a:rPr>
              <a:t>在一些情况下，我们并不是真的想使用卷积，而是想用一些局部连接的网络层。在这种情况下，我们的多层感知机对应的邻接矩阵是相同的</a:t>
            </a:r>
            <a:endParaRPr lang="en-US" altLang="zh-CN" sz="1200" b="0" i="0" kern="1200" dirty="0">
              <a:solidFill>
                <a:schemeClr val="tx1"/>
              </a:solidFill>
              <a:effectLst/>
              <a:latin typeface="微軟正黑體 Normal"/>
              <a:ea typeface="+mn-ea"/>
              <a:cs typeface="+mn-cs"/>
            </a:endParaRPr>
          </a:p>
          <a:p>
            <a:endParaRPr kumimoji="1" lang="en-US" altLang="zh-CN" sz="1200" b="0" i="0" kern="1200" dirty="0">
              <a:solidFill>
                <a:schemeClr val="tx1"/>
              </a:solidFill>
              <a:effectLst/>
              <a:latin typeface="微軟正黑體 Normal"/>
              <a:ea typeface="+mn-ea"/>
              <a:cs typeface="+mn-cs"/>
            </a:endParaRPr>
          </a:p>
          <a:p>
            <a:endParaRPr kumimoji="1" lang="en-US" altLang="zh-CN" sz="1200" b="0" i="0" kern="1200" dirty="0">
              <a:solidFill>
                <a:schemeClr val="tx1"/>
              </a:solidFill>
              <a:effectLst/>
              <a:latin typeface="微軟正黑體 Normal"/>
              <a:ea typeface="+mn-ea"/>
              <a:cs typeface="+mn-cs"/>
            </a:endParaRPr>
          </a:p>
          <a:p>
            <a:r>
              <a:rPr lang="zh-CN" altLang="en-US" sz="1200" b="0" i="0" kern="1200" dirty="0">
                <a:solidFill>
                  <a:schemeClr val="tx1"/>
                </a:solidFill>
                <a:effectLst/>
                <a:latin typeface="微軟正黑體 Normal"/>
                <a:ea typeface="+mn-ea"/>
                <a:cs typeface="+mn-cs"/>
              </a:rPr>
              <a:t>全连接层类似于局部连接层，它的每条边都有其自身的参数，但是它不具有局部连接层的连接受限的特征。</a:t>
            </a:r>
            <a:endParaRPr kumimoji="1" lang="zh-CN" altLang="en-US" dirty="0"/>
          </a:p>
        </p:txBody>
      </p:sp>
      <p:sp>
        <p:nvSpPr>
          <p:cNvPr id="4" name="幻灯片编号占位符 3"/>
          <p:cNvSpPr>
            <a:spLocks noGrp="1"/>
          </p:cNvSpPr>
          <p:nvPr>
            <p:ph type="sldNum" sz="quarter" idx="10"/>
          </p:nvPr>
        </p:nvSpPr>
        <p:spPr/>
        <p:txBody>
          <a:bodyPr/>
          <a:lstStyle/>
          <a:p>
            <a:fld id="{70D87680-06FB-47F2-867F-366064F5BAEC}" type="slidenum">
              <a:rPr lang="zh-CN" altLang="en-US" smtClean="0"/>
              <a:pPr/>
              <a:t>29</a:t>
            </a:fld>
            <a:endParaRPr lang="zh-CN" altLang="en-US" dirty="0"/>
          </a:p>
        </p:txBody>
      </p:sp>
    </p:spTree>
    <p:extLst>
      <p:ext uri="{BB962C8B-B14F-4D97-AF65-F5344CB8AC3E}">
        <p14:creationId xmlns:p14="http://schemas.microsoft.com/office/powerpoint/2010/main" val="11301306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微軟正黑體 Normal"/>
                <a:ea typeface="+mn-ea"/>
                <a:cs typeface="+mn-cs"/>
              </a:rPr>
              <a:t>当每一个特征都是一小块空间的函数并且相同的特征不会出现在所有的空间上时，局部连接层是很有用的。例如想要辨别一张图片是否是人脸图像时，只需要去寻找嘴是否在图像下半部分即可。</a:t>
            </a:r>
            <a:endParaRPr lang="en-US" altLang="zh-CN" sz="1200" b="0" i="0" kern="1200" dirty="0">
              <a:solidFill>
                <a:schemeClr val="tx1"/>
              </a:solidFill>
              <a:effectLst/>
              <a:latin typeface="微軟正黑體 Normal"/>
              <a:ea typeface="+mn-ea"/>
              <a:cs typeface="+mn-cs"/>
            </a:endParaRPr>
          </a:p>
          <a:p>
            <a:endParaRPr kumimoji="1" lang="en-US" altLang="zh-CN" sz="1200" b="0" i="0" kern="1200" dirty="0">
              <a:solidFill>
                <a:schemeClr val="tx1"/>
              </a:solidFill>
              <a:effectLst/>
              <a:latin typeface="微軟正黑體 Normal"/>
              <a:ea typeface="+mn-ea"/>
              <a:cs typeface="+mn-cs"/>
            </a:endParaRPr>
          </a:p>
          <a:p>
            <a:endParaRPr kumimoji="1" lang="en-US" altLang="zh-CN" sz="1200" b="0" i="0" kern="1200" dirty="0">
              <a:solidFill>
                <a:schemeClr val="tx1"/>
              </a:solidFill>
              <a:effectLst/>
              <a:latin typeface="微軟正黑體 Normal"/>
              <a:ea typeface="+mn-ea"/>
              <a:cs typeface="+mn-cs"/>
            </a:endParaRPr>
          </a:p>
          <a:p>
            <a:r>
              <a:rPr kumimoji="1" lang="zh-CN" altLang="en-US" sz="1200" b="0" i="0" kern="1200" dirty="0">
                <a:solidFill>
                  <a:schemeClr val="tx1"/>
                </a:solidFill>
                <a:effectLst/>
                <a:latin typeface="微軟正黑體 Normal"/>
                <a:ea typeface="+mn-ea"/>
                <a:cs typeface="+mn-cs"/>
              </a:rPr>
              <a:t>输出</a:t>
            </a:r>
            <a:r>
              <a:rPr kumimoji="1" lang="en-US" altLang="zh-CN" sz="1200" b="0" i="0" kern="1200" dirty="0">
                <a:solidFill>
                  <a:schemeClr val="tx1"/>
                </a:solidFill>
                <a:effectLst/>
                <a:latin typeface="微軟正黑體 Normal"/>
                <a:ea typeface="+mn-ea"/>
                <a:cs typeface="+mn-cs"/>
              </a:rPr>
              <a:t>4</a:t>
            </a:r>
            <a:r>
              <a:rPr kumimoji="1" lang="zh-CN" altLang="en-US" sz="1200" b="0" i="0" kern="1200" dirty="0">
                <a:solidFill>
                  <a:schemeClr val="tx1"/>
                </a:solidFill>
                <a:effectLst/>
                <a:latin typeface="微軟正黑體 Normal"/>
                <a:ea typeface="+mn-ea"/>
                <a:cs typeface="+mn-cs"/>
              </a:rPr>
              <a:t>个通道，输入也</a:t>
            </a:r>
            <a:r>
              <a:rPr kumimoji="1" lang="en-US" altLang="zh-CN" sz="1200" b="0" i="0" kern="1200" dirty="0">
                <a:solidFill>
                  <a:schemeClr val="tx1"/>
                </a:solidFill>
                <a:effectLst/>
                <a:latin typeface="微軟正黑體 Normal"/>
                <a:ea typeface="+mn-ea"/>
                <a:cs typeface="+mn-cs"/>
              </a:rPr>
              <a:t>4</a:t>
            </a:r>
            <a:r>
              <a:rPr kumimoji="1" lang="zh-CN" altLang="en-US" sz="1200" b="0" i="0" kern="1200" dirty="0">
                <a:solidFill>
                  <a:schemeClr val="tx1"/>
                </a:solidFill>
                <a:effectLst/>
                <a:latin typeface="微軟正黑體 Normal"/>
                <a:ea typeface="+mn-ea"/>
                <a:cs typeface="+mn-cs"/>
              </a:rPr>
              <a:t>个通道，网络的前两个输出通道只和前两个输入通道相连，随后的两个输出通道只和后面的两个输入通道相连。</a:t>
            </a:r>
            <a:endParaRPr kumimoji="1" lang="zh-CN" altLang="en-US" dirty="0"/>
          </a:p>
        </p:txBody>
      </p:sp>
      <p:sp>
        <p:nvSpPr>
          <p:cNvPr id="4" name="幻灯片编号占位符 3"/>
          <p:cNvSpPr>
            <a:spLocks noGrp="1"/>
          </p:cNvSpPr>
          <p:nvPr>
            <p:ph type="sldNum" sz="quarter" idx="10"/>
          </p:nvPr>
        </p:nvSpPr>
        <p:spPr/>
        <p:txBody>
          <a:bodyPr/>
          <a:lstStyle/>
          <a:p>
            <a:fld id="{70D87680-06FB-47F2-867F-366064F5BAEC}" type="slidenum">
              <a:rPr lang="zh-CN" altLang="en-US" smtClean="0"/>
              <a:pPr/>
              <a:t>30</a:t>
            </a:fld>
            <a:endParaRPr lang="zh-CN" altLang="en-US" dirty="0"/>
          </a:p>
        </p:txBody>
      </p:sp>
    </p:spTree>
    <p:extLst>
      <p:ext uri="{BB962C8B-B14F-4D97-AF65-F5344CB8AC3E}">
        <p14:creationId xmlns:p14="http://schemas.microsoft.com/office/powerpoint/2010/main" val="10919521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en-US" altLang="zh-CN" sz="1200" b="0" i="0" kern="1200" dirty="0">
              <a:solidFill>
                <a:schemeClr val="tx1"/>
              </a:solidFill>
              <a:effectLst/>
              <a:latin typeface="微軟正黑體 Normal"/>
              <a:ea typeface="+mn-ea"/>
              <a:cs typeface="+mn-cs"/>
            </a:endParaRPr>
          </a:p>
          <a:p>
            <a:r>
              <a:rPr lang="zh-CN" altLang="en-US" sz="1200" b="1" i="0" kern="1200" dirty="0">
                <a:solidFill>
                  <a:schemeClr val="tx1"/>
                </a:solidFill>
                <a:effectLst/>
                <a:latin typeface="微軟正黑體 Normal"/>
                <a:ea typeface="+mn-ea"/>
                <a:cs typeface="+mn-cs"/>
              </a:rPr>
              <a:t>上</a:t>
            </a:r>
            <a:r>
              <a:rPr lang="en-US" altLang="zh-CN" sz="1200" b="1" i="0" kern="1200" dirty="0">
                <a:solidFill>
                  <a:schemeClr val="tx1"/>
                </a:solidFill>
                <a:effectLst/>
                <a:latin typeface="微軟正黑體 Normal"/>
                <a:ea typeface="+mn-ea"/>
                <a:cs typeface="+mn-cs"/>
              </a:rPr>
              <a:t>)</a:t>
            </a:r>
            <a:r>
              <a:rPr lang="zh-CN" altLang="en-US" sz="1200" b="1" i="0" kern="1200" dirty="0">
                <a:solidFill>
                  <a:schemeClr val="tx1"/>
                </a:solidFill>
                <a:effectLst/>
                <a:latin typeface="微軟正黑體 Normal"/>
                <a:ea typeface="+mn-ea"/>
                <a:cs typeface="+mn-cs"/>
              </a:rPr>
              <a:t>局部连接</a:t>
            </a:r>
            <a:r>
              <a:rPr lang="zh-CN" altLang="en-US" sz="1200" b="0" i="0" kern="1200" dirty="0">
                <a:solidFill>
                  <a:schemeClr val="tx1"/>
                </a:solidFill>
                <a:effectLst/>
                <a:latin typeface="微軟正黑體 Normal"/>
                <a:ea typeface="+mn-ea"/>
                <a:cs typeface="+mn-cs"/>
              </a:rPr>
              <a:t>根本没有共享参数。</a:t>
            </a:r>
            <a:r>
              <a:rPr lang="en-US" altLang="zh-CN" sz="1200" b="1" i="0" kern="1200" dirty="0">
                <a:solidFill>
                  <a:schemeClr val="tx1"/>
                </a:solidFill>
                <a:effectLst/>
                <a:latin typeface="微軟正黑體 Normal"/>
                <a:ea typeface="+mn-ea"/>
                <a:cs typeface="+mn-cs"/>
              </a:rPr>
              <a:t>(</a:t>
            </a:r>
            <a:r>
              <a:rPr lang="zh-CN" altLang="en-US" sz="1200" b="1" i="0" kern="1200" dirty="0">
                <a:solidFill>
                  <a:schemeClr val="tx1"/>
                </a:solidFill>
                <a:effectLst/>
                <a:latin typeface="微軟正黑體 Normal"/>
                <a:ea typeface="+mn-ea"/>
                <a:cs typeface="+mn-cs"/>
              </a:rPr>
              <a:t>中</a:t>
            </a:r>
            <a:r>
              <a:rPr lang="en-US" altLang="zh-CN" sz="1200" b="1" i="0" kern="1200" dirty="0">
                <a:solidFill>
                  <a:schemeClr val="tx1"/>
                </a:solidFill>
                <a:effectLst/>
                <a:latin typeface="微軟正黑體 Normal"/>
                <a:ea typeface="+mn-ea"/>
                <a:cs typeface="+mn-cs"/>
              </a:rPr>
              <a:t>)</a:t>
            </a:r>
            <a:r>
              <a:rPr lang="zh-CN" altLang="en-US" sz="1200" b="1" i="0" kern="1200" dirty="0">
                <a:solidFill>
                  <a:schemeClr val="tx1"/>
                </a:solidFill>
                <a:effectLst/>
                <a:latin typeface="微軟正黑體 Normal"/>
                <a:ea typeface="+mn-ea"/>
                <a:cs typeface="+mn-cs"/>
              </a:rPr>
              <a:t>平铺卷积</a:t>
            </a:r>
            <a:r>
              <a:rPr lang="zh-CN" altLang="en-US" sz="1200" b="0" i="0" kern="1200" dirty="0">
                <a:solidFill>
                  <a:schemeClr val="tx1"/>
                </a:solidFill>
                <a:effectLst/>
                <a:latin typeface="微軟正黑體 Normal"/>
                <a:ea typeface="+mn-ea"/>
                <a:cs typeface="+mn-cs"/>
              </a:rPr>
              <a:t>有 </a:t>
            </a:r>
            <a:r>
              <a:rPr lang="en" altLang="zh-CN" sz="1200" b="0" i="0" kern="1200" dirty="0">
                <a:solidFill>
                  <a:schemeClr val="tx1"/>
                </a:solidFill>
                <a:effectLst/>
                <a:latin typeface="微軟正黑體 Normal"/>
                <a:ea typeface="+mn-ea"/>
                <a:cs typeface="+mn-cs"/>
              </a:rPr>
              <a:t>t </a:t>
            </a:r>
            <a:r>
              <a:rPr lang="zh-CN" altLang="en-US" sz="1200" b="0" i="0" kern="1200" dirty="0">
                <a:solidFill>
                  <a:schemeClr val="tx1"/>
                </a:solidFill>
                <a:effectLst/>
                <a:latin typeface="微軟正黑體 Normal"/>
                <a:ea typeface="+mn-ea"/>
                <a:cs typeface="+mn-cs"/>
              </a:rPr>
              <a:t>个不同的核，这里 </a:t>
            </a:r>
            <a:r>
              <a:rPr lang="en" altLang="zh-CN" sz="1200" b="0" i="0" kern="1200" dirty="0">
                <a:solidFill>
                  <a:schemeClr val="tx1"/>
                </a:solidFill>
                <a:effectLst/>
                <a:latin typeface="微軟正黑體 Normal"/>
                <a:ea typeface="+mn-ea"/>
                <a:cs typeface="+mn-cs"/>
              </a:rPr>
              <a:t>t=2</a:t>
            </a:r>
            <a:r>
              <a:rPr lang="zh-CN" altLang="en" sz="1200" b="0" i="0" kern="1200" dirty="0">
                <a:solidFill>
                  <a:schemeClr val="tx1"/>
                </a:solidFill>
                <a:effectLst/>
                <a:latin typeface="微軟正黑體 Normal"/>
                <a:ea typeface="+mn-ea"/>
                <a:cs typeface="+mn-cs"/>
              </a:rPr>
              <a:t>。</a:t>
            </a:r>
            <a:r>
              <a:rPr lang="zh-CN" altLang="en-US" sz="1200" b="0" i="0" kern="1200" dirty="0">
                <a:solidFill>
                  <a:schemeClr val="tx1"/>
                </a:solidFill>
                <a:effectLst/>
                <a:latin typeface="微軟正黑體 Normal"/>
                <a:ea typeface="+mn-ea"/>
                <a:cs typeface="+mn-cs"/>
              </a:rPr>
              <a:t>一个核具有标记为 </a:t>
            </a:r>
            <a:r>
              <a:rPr lang="en" altLang="zh-CN" sz="1200" b="0" i="0" kern="1200" dirty="0">
                <a:solidFill>
                  <a:schemeClr val="tx1"/>
                </a:solidFill>
                <a:effectLst/>
                <a:latin typeface="微軟正黑體 Normal"/>
                <a:ea typeface="+mn-ea"/>
                <a:cs typeface="+mn-cs"/>
              </a:rPr>
              <a:t>a </a:t>
            </a:r>
            <a:r>
              <a:rPr lang="zh-CN" altLang="en-US" sz="1200" b="0" i="0" kern="1200" dirty="0">
                <a:solidFill>
                  <a:schemeClr val="tx1"/>
                </a:solidFill>
                <a:effectLst/>
                <a:latin typeface="微軟正黑體 Normal"/>
                <a:ea typeface="+mn-ea"/>
                <a:cs typeface="+mn-cs"/>
              </a:rPr>
              <a:t>和 </a:t>
            </a:r>
            <a:r>
              <a:rPr lang="en" altLang="zh-CN" sz="1200" b="0" i="0" kern="1200" dirty="0">
                <a:solidFill>
                  <a:schemeClr val="tx1"/>
                </a:solidFill>
                <a:effectLst/>
                <a:latin typeface="微軟正黑體 Normal"/>
                <a:ea typeface="+mn-ea"/>
                <a:cs typeface="+mn-cs"/>
              </a:rPr>
              <a:t>b </a:t>
            </a:r>
            <a:r>
              <a:rPr lang="zh-CN" altLang="en-US" sz="1200" b="0" i="0" kern="1200" dirty="0">
                <a:solidFill>
                  <a:schemeClr val="tx1"/>
                </a:solidFill>
                <a:effectLst/>
                <a:latin typeface="微軟正黑體 Normal"/>
                <a:ea typeface="+mn-ea"/>
                <a:cs typeface="+mn-cs"/>
              </a:rPr>
              <a:t>的边，而另一个具有标记为 </a:t>
            </a:r>
            <a:r>
              <a:rPr lang="en" altLang="zh-CN" sz="1200" b="0" i="0" kern="1200" dirty="0">
                <a:solidFill>
                  <a:schemeClr val="tx1"/>
                </a:solidFill>
                <a:effectLst/>
                <a:latin typeface="微軟正黑體 Normal"/>
                <a:ea typeface="+mn-ea"/>
                <a:cs typeface="+mn-cs"/>
              </a:rPr>
              <a:t>c </a:t>
            </a:r>
            <a:r>
              <a:rPr lang="zh-CN" altLang="en-US" sz="1200" b="0" i="0" kern="1200" dirty="0">
                <a:solidFill>
                  <a:schemeClr val="tx1"/>
                </a:solidFill>
                <a:effectLst/>
                <a:latin typeface="微軟正黑體 Normal"/>
                <a:ea typeface="+mn-ea"/>
                <a:cs typeface="+mn-cs"/>
              </a:rPr>
              <a:t>和 </a:t>
            </a:r>
            <a:r>
              <a:rPr lang="en" altLang="zh-CN" sz="1200" b="0" i="0" kern="1200" dirty="0">
                <a:solidFill>
                  <a:schemeClr val="tx1"/>
                </a:solidFill>
                <a:effectLst/>
                <a:latin typeface="微軟正黑體 Normal"/>
                <a:ea typeface="+mn-ea"/>
                <a:cs typeface="+mn-cs"/>
              </a:rPr>
              <a:t>d </a:t>
            </a:r>
            <a:r>
              <a:rPr lang="zh-CN" altLang="en-US" sz="1200" b="0" i="0" kern="1200" dirty="0">
                <a:solidFill>
                  <a:schemeClr val="tx1"/>
                </a:solidFill>
                <a:effectLst/>
                <a:latin typeface="微軟正黑體 Normal"/>
                <a:ea typeface="+mn-ea"/>
                <a:cs typeface="+mn-cs"/>
              </a:rPr>
              <a:t>的边。每当在输出中右移一个像素后，就使用一个不同的核。这意味着，与局部连接层类似，输出中的相邻单元具有不同的参数。与局部连接层不同的是，在遍历所有可用的 </a:t>
            </a:r>
            <a:r>
              <a:rPr lang="en" altLang="zh-CN" sz="1200" b="0" i="0" kern="1200" dirty="0">
                <a:solidFill>
                  <a:schemeClr val="tx1"/>
                </a:solidFill>
                <a:effectLst/>
                <a:latin typeface="微軟正黑體 Normal"/>
                <a:ea typeface="+mn-ea"/>
                <a:cs typeface="+mn-cs"/>
              </a:rPr>
              <a:t>t </a:t>
            </a:r>
            <a:r>
              <a:rPr lang="zh-CN" altLang="en-US" sz="1200" b="0" i="0" kern="1200" dirty="0">
                <a:solidFill>
                  <a:schemeClr val="tx1"/>
                </a:solidFill>
                <a:effectLst/>
                <a:latin typeface="微軟正黑體 Normal"/>
                <a:ea typeface="+mn-ea"/>
                <a:cs typeface="+mn-cs"/>
              </a:rPr>
              <a:t>个核之后，又循环回到了第一个核。如果两个输出单元间隔 </a:t>
            </a:r>
            <a:r>
              <a:rPr lang="en" altLang="zh-CN" sz="1200" b="0" i="0" kern="1200" dirty="0">
                <a:solidFill>
                  <a:schemeClr val="tx1"/>
                </a:solidFill>
                <a:effectLst/>
                <a:latin typeface="微軟正黑體 Normal"/>
                <a:ea typeface="+mn-ea"/>
                <a:cs typeface="+mn-cs"/>
              </a:rPr>
              <a:t>t </a:t>
            </a:r>
            <a:r>
              <a:rPr lang="zh-CN" altLang="en-US" sz="1200" b="0" i="0" kern="1200" dirty="0">
                <a:solidFill>
                  <a:schemeClr val="tx1"/>
                </a:solidFill>
                <a:effectLst/>
                <a:latin typeface="微軟正黑體 Normal"/>
                <a:ea typeface="+mn-ea"/>
                <a:cs typeface="+mn-cs"/>
              </a:rPr>
              <a:t>个步长的倍数，则它们共享参数。</a:t>
            </a:r>
            <a:r>
              <a:rPr lang="en-US" altLang="zh-CN" sz="1200" b="1" i="0" kern="1200" dirty="0">
                <a:solidFill>
                  <a:schemeClr val="tx1"/>
                </a:solidFill>
                <a:effectLst/>
                <a:latin typeface="微軟正黑體 Normal"/>
                <a:ea typeface="+mn-ea"/>
                <a:cs typeface="+mn-cs"/>
              </a:rPr>
              <a:t>(</a:t>
            </a:r>
            <a:r>
              <a:rPr lang="zh-CN" altLang="en-US" sz="1200" b="1" i="0" kern="1200" dirty="0">
                <a:solidFill>
                  <a:schemeClr val="tx1"/>
                </a:solidFill>
                <a:effectLst/>
                <a:latin typeface="微軟正黑體 Normal"/>
                <a:ea typeface="+mn-ea"/>
                <a:cs typeface="+mn-cs"/>
              </a:rPr>
              <a:t>下</a:t>
            </a:r>
            <a:r>
              <a:rPr lang="en-US" altLang="zh-CN" sz="1200" b="1" i="0" kern="1200" dirty="0">
                <a:solidFill>
                  <a:schemeClr val="tx1"/>
                </a:solidFill>
                <a:effectLst/>
                <a:latin typeface="微軟正黑體 Normal"/>
                <a:ea typeface="+mn-ea"/>
                <a:cs typeface="+mn-cs"/>
              </a:rPr>
              <a:t>) </a:t>
            </a:r>
            <a:r>
              <a:rPr lang="zh-CN" altLang="en-US" sz="1200" b="1" i="0" kern="1200" dirty="0">
                <a:solidFill>
                  <a:schemeClr val="tx1"/>
                </a:solidFill>
                <a:effectLst/>
                <a:latin typeface="微軟正黑體 Normal"/>
                <a:ea typeface="+mn-ea"/>
                <a:cs typeface="+mn-cs"/>
              </a:rPr>
              <a:t>传统卷积</a:t>
            </a:r>
            <a:r>
              <a:rPr lang="zh-CN" altLang="en-US" sz="1200" b="0" i="0" kern="1200" dirty="0">
                <a:solidFill>
                  <a:schemeClr val="tx1"/>
                </a:solidFill>
                <a:effectLst/>
                <a:latin typeface="微軟正黑體 Normal"/>
                <a:ea typeface="+mn-ea"/>
                <a:cs typeface="+mn-cs"/>
              </a:rPr>
              <a:t>等效于 </a:t>
            </a:r>
            <a:r>
              <a:rPr lang="en" altLang="zh-CN" sz="1200" b="0" i="0" kern="1200" dirty="0">
                <a:solidFill>
                  <a:schemeClr val="tx1"/>
                </a:solidFill>
                <a:effectLst/>
                <a:latin typeface="微軟正黑體 Normal"/>
                <a:ea typeface="+mn-ea"/>
                <a:cs typeface="+mn-cs"/>
              </a:rPr>
              <a:t>t=1</a:t>
            </a:r>
            <a:r>
              <a:rPr lang="zh-CN" altLang="en-US" sz="1200" b="0" i="0" kern="1200" dirty="0">
                <a:solidFill>
                  <a:schemeClr val="tx1"/>
                </a:solidFill>
                <a:effectLst/>
                <a:latin typeface="微軟正黑體 Normal"/>
                <a:ea typeface="+mn-ea"/>
                <a:cs typeface="+mn-cs"/>
              </a:rPr>
              <a:t>的平铺卷积。</a:t>
            </a:r>
            <a:endParaRPr lang="en-US" altLang="zh-CN" sz="1200" b="0" i="0" kern="1200" dirty="0">
              <a:solidFill>
                <a:schemeClr val="tx1"/>
              </a:solidFill>
              <a:effectLst/>
              <a:latin typeface="微軟正黑體 Normal"/>
              <a:ea typeface="+mn-ea"/>
              <a:cs typeface="+mn-cs"/>
            </a:endParaRPr>
          </a:p>
          <a:p>
            <a:endParaRPr kumimoji="1" lang="en-US" altLang="zh-CN" sz="1200" b="0" i="0" kern="1200" dirty="0">
              <a:solidFill>
                <a:schemeClr val="tx1"/>
              </a:solidFill>
              <a:effectLst/>
              <a:latin typeface="微軟正黑體 Normal"/>
              <a:ea typeface="+mn-ea"/>
              <a:cs typeface="+mn-cs"/>
            </a:endParaRPr>
          </a:p>
          <a:p>
            <a:r>
              <a:rPr lang="zh-CN" altLang="en-US" sz="1200" b="0" i="0" kern="1200" dirty="0">
                <a:solidFill>
                  <a:schemeClr val="tx1"/>
                </a:solidFill>
                <a:effectLst/>
                <a:latin typeface="微軟正黑體 Normal"/>
                <a:ea typeface="+mn-ea"/>
                <a:cs typeface="+mn-cs"/>
              </a:rPr>
              <a:t>作用：相邻神经元是用不同滤波器得到的，在后面跟标准卷积或汇合时，可以学得更复杂的特征。</a:t>
            </a:r>
            <a:br>
              <a:rPr lang="zh-CN" altLang="en-US" dirty="0"/>
            </a:br>
            <a:endParaRPr kumimoji="1" lang="zh-CN" altLang="en-US" dirty="0"/>
          </a:p>
        </p:txBody>
      </p:sp>
      <p:sp>
        <p:nvSpPr>
          <p:cNvPr id="4" name="幻灯片编号占位符 3"/>
          <p:cNvSpPr>
            <a:spLocks noGrp="1"/>
          </p:cNvSpPr>
          <p:nvPr>
            <p:ph type="sldNum" sz="quarter" idx="10"/>
          </p:nvPr>
        </p:nvSpPr>
        <p:spPr/>
        <p:txBody>
          <a:bodyPr/>
          <a:lstStyle/>
          <a:p>
            <a:fld id="{70D87680-06FB-47F2-867F-366064F5BAEC}" type="slidenum">
              <a:rPr lang="zh-CN" altLang="en-US" smtClean="0"/>
              <a:pPr/>
              <a:t>31</a:t>
            </a:fld>
            <a:endParaRPr lang="zh-CN" altLang="en-US" dirty="0"/>
          </a:p>
        </p:txBody>
      </p:sp>
    </p:spTree>
    <p:extLst>
      <p:ext uri="{BB962C8B-B14F-4D97-AF65-F5344CB8AC3E}">
        <p14:creationId xmlns:p14="http://schemas.microsoft.com/office/powerpoint/2010/main" val="271787525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微軟正黑體 Normal"/>
                <a:ea typeface="+mn-ea"/>
                <a:cs typeface="+mn-cs"/>
              </a:rPr>
              <a:t>在前向传播是使用</a:t>
            </a:r>
            <a:r>
              <a:rPr lang="en" altLang="zh-CN" sz="1200" b="0" i="0" kern="1200" dirty="0">
                <a:solidFill>
                  <a:schemeClr val="tx1"/>
                </a:solidFill>
                <a:effectLst/>
                <a:latin typeface="微軟正黑體 Normal"/>
                <a:ea typeface="+mn-ea"/>
                <a:cs typeface="+mn-cs"/>
              </a:rPr>
              <a:t>C</a:t>
            </a:r>
            <a:r>
              <a:rPr lang="zh-CN" altLang="en" sz="1200" b="0" i="0" kern="1200" dirty="0">
                <a:solidFill>
                  <a:schemeClr val="tx1"/>
                </a:solidFill>
                <a:effectLst/>
                <a:latin typeface="微軟正黑體 Normal"/>
                <a:ea typeface="+mn-ea"/>
                <a:cs typeface="+mn-cs"/>
              </a:rPr>
              <a:t>，</a:t>
            </a:r>
            <a:r>
              <a:rPr lang="zh-CN" altLang="en-US" sz="1200" b="0" i="0" kern="1200" dirty="0">
                <a:solidFill>
                  <a:schemeClr val="tx1"/>
                </a:solidFill>
                <a:effectLst/>
                <a:latin typeface="微軟正黑體 Normal"/>
                <a:ea typeface="+mn-ea"/>
                <a:cs typeface="+mn-cs"/>
              </a:rPr>
              <a:t>后向传播时使用</a:t>
            </a:r>
            <a:r>
              <a:rPr lang="en" altLang="zh-CN" sz="1200" b="0" i="0" kern="1200" dirty="0">
                <a:solidFill>
                  <a:schemeClr val="tx1"/>
                </a:solidFill>
                <a:effectLst/>
                <a:latin typeface="微軟正黑體 Normal"/>
                <a:ea typeface="+mn-ea"/>
                <a:cs typeface="+mn-cs"/>
              </a:rPr>
              <a:t>C</a:t>
            </a:r>
            <a:r>
              <a:rPr lang="en" altLang="zh-CN" sz="1200" b="0" i="0" kern="1200" baseline="30000" dirty="0">
                <a:solidFill>
                  <a:schemeClr val="tx1"/>
                </a:solidFill>
                <a:effectLst/>
                <a:latin typeface="微軟正黑體 Normal"/>
                <a:ea typeface="+mn-ea"/>
                <a:cs typeface="+mn-cs"/>
              </a:rPr>
              <a:t>T</a:t>
            </a:r>
            <a:r>
              <a:rPr lang="zh-CN" altLang="en-US" sz="1200" b="0" i="0" kern="1200" dirty="0">
                <a:solidFill>
                  <a:schemeClr val="tx1"/>
                </a:solidFill>
                <a:effectLst/>
                <a:latin typeface="微軟正黑體 Normal"/>
                <a:ea typeface="+mn-ea"/>
                <a:cs typeface="+mn-cs"/>
              </a:rPr>
              <a:t>便是普通的</a:t>
            </a:r>
            <a:r>
              <a:rPr lang="en" altLang="zh-CN" sz="1200" b="0" i="0" kern="1200" dirty="0">
                <a:solidFill>
                  <a:schemeClr val="tx1"/>
                </a:solidFill>
                <a:effectLst/>
                <a:latin typeface="微軟正黑體 Normal"/>
                <a:ea typeface="+mn-ea"/>
                <a:cs typeface="+mn-cs"/>
              </a:rPr>
              <a:t>conv</a:t>
            </a:r>
          </a:p>
          <a:p>
            <a:endParaRPr kumimoji="1" lang="en" altLang="zh-CN" sz="1200" b="0" i="0" kern="1200" dirty="0">
              <a:solidFill>
                <a:schemeClr val="tx1"/>
              </a:solidFill>
              <a:effectLst/>
              <a:latin typeface="微軟正黑體 Normal"/>
              <a:ea typeface="+mn-ea"/>
              <a:cs typeface="+mn-cs"/>
            </a:endParaRPr>
          </a:p>
          <a:p>
            <a:r>
              <a:rPr kumimoji="1" lang="en" altLang="zh-CN" dirty="0"/>
              <a:t>http://ww4.sinaimg.cn/large/8c2b2f6fjw1f99j2k89hlg209k0aq41i.gif</a:t>
            </a:r>
          </a:p>
          <a:p>
            <a:endParaRPr kumimoji="1" lang="en-US" altLang="zh-CN" dirty="0"/>
          </a:p>
          <a:p>
            <a:r>
              <a:rPr lang="zh-CN" altLang="en-US" sz="1200" b="0" i="0" kern="1200" dirty="0">
                <a:solidFill>
                  <a:schemeClr val="tx1"/>
                </a:solidFill>
                <a:effectLst/>
                <a:latin typeface="微軟正黑體 Normal"/>
                <a:ea typeface="+mn-ea"/>
                <a:cs typeface="+mn-cs"/>
              </a:rPr>
              <a:t>反卷积与</a:t>
            </a:r>
            <a:r>
              <a:rPr lang="en" altLang="zh-CN" sz="1200" b="0" i="0" kern="1200" dirty="0">
                <a:solidFill>
                  <a:schemeClr val="tx1"/>
                </a:solidFill>
                <a:effectLst/>
                <a:latin typeface="微軟正黑體 Normal"/>
                <a:ea typeface="+mn-ea"/>
                <a:cs typeface="+mn-cs"/>
              </a:rPr>
              <a:t>full</a:t>
            </a:r>
            <a:r>
              <a:rPr lang="zh-CN" altLang="en-US" sz="1200" b="0" i="0" kern="1200" dirty="0">
                <a:solidFill>
                  <a:schemeClr val="tx1"/>
                </a:solidFill>
                <a:effectLst/>
                <a:latin typeface="微軟正黑體 Normal"/>
                <a:ea typeface="+mn-ea"/>
                <a:cs typeface="+mn-cs"/>
              </a:rPr>
              <a:t>卷积原理是一样的，使用了这一种反卷积手段使得图像可以变大</a:t>
            </a:r>
            <a:endParaRPr lang="en-US" altLang="zh-CN" sz="1200" b="0" i="0" kern="1200" dirty="0">
              <a:solidFill>
                <a:schemeClr val="tx1"/>
              </a:solidFill>
              <a:effectLst/>
              <a:latin typeface="微軟正黑體 Normal"/>
              <a:ea typeface="+mn-ea"/>
              <a:cs typeface="+mn-cs"/>
            </a:endParaRPr>
          </a:p>
          <a:p>
            <a:endParaRPr kumimoji="1" lang="en-US" altLang="zh-CN" sz="1200" b="0" i="0" kern="1200" dirty="0">
              <a:solidFill>
                <a:schemeClr val="tx1"/>
              </a:solidFill>
              <a:effectLst/>
              <a:latin typeface="微軟正黑體 Normal"/>
              <a:ea typeface="+mn-ea"/>
              <a:cs typeface="+mn-cs"/>
            </a:endParaRPr>
          </a:p>
          <a:p>
            <a:r>
              <a:rPr kumimoji="1" lang="zh-CN" altLang="en-US" sz="1200" b="0" i="0" kern="1200" dirty="0">
                <a:solidFill>
                  <a:schemeClr val="tx1"/>
                </a:solidFill>
                <a:effectLst/>
                <a:latin typeface="微軟正黑體 Normal"/>
                <a:ea typeface="+mn-ea"/>
                <a:cs typeface="+mn-cs"/>
              </a:rPr>
              <a:t>将</a:t>
            </a:r>
            <a:r>
              <a:rPr kumimoji="1" lang="en-US" altLang="zh-CN" sz="1200" b="0" i="0" kern="1200" dirty="0" err="1">
                <a:solidFill>
                  <a:schemeClr val="tx1"/>
                </a:solidFill>
                <a:effectLst/>
                <a:latin typeface="微軟正黑體 Normal"/>
                <a:ea typeface="+mn-ea"/>
                <a:cs typeface="+mn-cs"/>
              </a:rPr>
              <a:t>x,w,y</a:t>
            </a:r>
            <a:r>
              <a:rPr kumimoji="1" lang="zh-CN" altLang="en-US" sz="1200" b="0" i="0" kern="1200" dirty="0">
                <a:solidFill>
                  <a:schemeClr val="tx1"/>
                </a:solidFill>
                <a:effectLst/>
                <a:latin typeface="微軟正黑體 Normal"/>
                <a:ea typeface="+mn-ea"/>
                <a:cs typeface="+mn-cs"/>
              </a:rPr>
              <a:t>变形，当成矩阵运算。</a:t>
            </a:r>
            <a:endParaRPr kumimoji="1" lang="zh-CN" altLang="en-US" dirty="0"/>
          </a:p>
        </p:txBody>
      </p:sp>
      <p:sp>
        <p:nvSpPr>
          <p:cNvPr id="4" name="幻灯片编号占位符 3"/>
          <p:cNvSpPr>
            <a:spLocks noGrp="1"/>
          </p:cNvSpPr>
          <p:nvPr>
            <p:ph type="sldNum" sz="quarter" idx="10"/>
          </p:nvPr>
        </p:nvSpPr>
        <p:spPr/>
        <p:txBody>
          <a:bodyPr/>
          <a:lstStyle/>
          <a:p>
            <a:fld id="{70D87680-06FB-47F2-867F-366064F5BAEC}" type="slidenum">
              <a:rPr lang="zh-CN" altLang="en-US" smtClean="0"/>
              <a:pPr/>
              <a:t>32</a:t>
            </a:fld>
            <a:endParaRPr lang="zh-CN" altLang="en-US" dirty="0"/>
          </a:p>
        </p:txBody>
      </p:sp>
    </p:spTree>
    <p:extLst>
      <p:ext uri="{BB962C8B-B14F-4D97-AF65-F5344CB8AC3E}">
        <p14:creationId xmlns:p14="http://schemas.microsoft.com/office/powerpoint/2010/main" val="280187229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微軟正黑體 Normal"/>
                <a:ea typeface="+mn-ea"/>
                <a:cs typeface="+mn-cs"/>
              </a:rPr>
              <a:t>在前向传播是使用</a:t>
            </a:r>
            <a:r>
              <a:rPr lang="en" altLang="zh-CN" sz="1200" b="0" i="0" kern="1200" dirty="0">
                <a:solidFill>
                  <a:schemeClr val="tx1"/>
                </a:solidFill>
                <a:effectLst/>
                <a:latin typeface="微軟正黑體 Normal"/>
                <a:ea typeface="+mn-ea"/>
                <a:cs typeface="+mn-cs"/>
              </a:rPr>
              <a:t>C</a:t>
            </a:r>
            <a:r>
              <a:rPr lang="zh-CN" altLang="en" sz="1200" b="0" i="0" kern="1200" dirty="0">
                <a:solidFill>
                  <a:schemeClr val="tx1"/>
                </a:solidFill>
                <a:effectLst/>
                <a:latin typeface="微軟正黑體 Normal"/>
                <a:ea typeface="+mn-ea"/>
                <a:cs typeface="+mn-cs"/>
              </a:rPr>
              <a:t>，</a:t>
            </a:r>
            <a:r>
              <a:rPr lang="zh-CN" altLang="en-US" sz="1200" b="0" i="0" kern="1200" dirty="0">
                <a:solidFill>
                  <a:schemeClr val="tx1"/>
                </a:solidFill>
                <a:effectLst/>
                <a:latin typeface="微軟正黑體 Normal"/>
                <a:ea typeface="+mn-ea"/>
                <a:cs typeface="+mn-cs"/>
              </a:rPr>
              <a:t>后向传播时使用</a:t>
            </a:r>
            <a:r>
              <a:rPr lang="en" altLang="zh-CN" sz="1200" b="0" i="0" kern="1200" dirty="0">
                <a:solidFill>
                  <a:schemeClr val="tx1"/>
                </a:solidFill>
                <a:effectLst/>
                <a:latin typeface="微軟正黑體 Normal"/>
                <a:ea typeface="+mn-ea"/>
                <a:cs typeface="+mn-cs"/>
              </a:rPr>
              <a:t>C</a:t>
            </a:r>
            <a:r>
              <a:rPr lang="en" altLang="zh-CN" sz="1200" b="0" i="0" kern="1200" baseline="30000" dirty="0">
                <a:solidFill>
                  <a:schemeClr val="tx1"/>
                </a:solidFill>
                <a:effectLst/>
                <a:latin typeface="微軟正黑體 Normal"/>
                <a:ea typeface="+mn-ea"/>
                <a:cs typeface="+mn-cs"/>
              </a:rPr>
              <a:t>T</a:t>
            </a:r>
            <a:r>
              <a:rPr lang="zh-CN" altLang="en-US" sz="1200" b="0" i="0" kern="1200" dirty="0">
                <a:solidFill>
                  <a:schemeClr val="tx1"/>
                </a:solidFill>
                <a:effectLst/>
                <a:latin typeface="微軟正黑體 Normal"/>
                <a:ea typeface="+mn-ea"/>
                <a:cs typeface="+mn-cs"/>
              </a:rPr>
              <a:t>便是普通的</a:t>
            </a:r>
            <a:r>
              <a:rPr lang="en" altLang="zh-CN" sz="1200" b="0" i="0" kern="1200" dirty="0">
                <a:solidFill>
                  <a:schemeClr val="tx1"/>
                </a:solidFill>
                <a:effectLst/>
                <a:latin typeface="微軟正黑體 Normal"/>
                <a:ea typeface="+mn-ea"/>
                <a:cs typeface="+mn-cs"/>
              </a:rPr>
              <a:t>conv</a:t>
            </a:r>
          </a:p>
          <a:p>
            <a:endParaRPr kumimoji="1" lang="en" altLang="zh-CN" sz="1200" b="0" i="0" kern="1200" dirty="0">
              <a:solidFill>
                <a:schemeClr val="tx1"/>
              </a:solidFill>
              <a:effectLst/>
              <a:latin typeface="微軟正黑體 Normal"/>
              <a:ea typeface="+mn-ea"/>
              <a:cs typeface="+mn-cs"/>
            </a:endParaRPr>
          </a:p>
          <a:p>
            <a:r>
              <a:rPr kumimoji="1" lang="en" altLang="zh-CN" dirty="0"/>
              <a:t>http://ww4.sinaimg.cn/large/8c2b2f6fjw1f99j2k89hlg209k0aq41i.gif</a:t>
            </a:r>
          </a:p>
          <a:p>
            <a:endParaRPr kumimoji="1" lang="en-US" altLang="zh-CN" dirty="0"/>
          </a:p>
          <a:p>
            <a:r>
              <a:rPr lang="zh-CN" altLang="en-US" sz="1200" b="0" i="0" kern="1200" dirty="0">
                <a:solidFill>
                  <a:schemeClr val="tx1"/>
                </a:solidFill>
                <a:effectLst/>
                <a:latin typeface="微軟正黑體 Normal"/>
                <a:ea typeface="+mn-ea"/>
                <a:cs typeface="+mn-cs"/>
              </a:rPr>
              <a:t>反卷积与</a:t>
            </a:r>
            <a:r>
              <a:rPr lang="en" altLang="zh-CN" sz="1200" b="0" i="0" kern="1200" dirty="0">
                <a:solidFill>
                  <a:schemeClr val="tx1"/>
                </a:solidFill>
                <a:effectLst/>
                <a:latin typeface="微軟正黑體 Normal"/>
                <a:ea typeface="+mn-ea"/>
                <a:cs typeface="+mn-cs"/>
              </a:rPr>
              <a:t>full</a:t>
            </a:r>
            <a:r>
              <a:rPr lang="zh-CN" altLang="en-US" sz="1200" b="0" i="0" kern="1200" dirty="0">
                <a:solidFill>
                  <a:schemeClr val="tx1"/>
                </a:solidFill>
                <a:effectLst/>
                <a:latin typeface="微軟正黑體 Normal"/>
                <a:ea typeface="+mn-ea"/>
                <a:cs typeface="+mn-cs"/>
              </a:rPr>
              <a:t>卷积原理是一样的，使用了这一种反卷积手段使得图像可以变大</a:t>
            </a:r>
            <a:endParaRPr lang="en-US" altLang="zh-CN" sz="1200" b="0" i="0" kern="1200" dirty="0">
              <a:solidFill>
                <a:schemeClr val="tx1"/>
              </a:solidFill>
              <a:effectLst/>
              <a:latin typeface="微軟正黑體 Normal"/>
              <a:ea typeface="+mn-ea"/>
              <a:cs typeface="+mn-cs"/>
            </a:endParaRPr>
          </a:p>
          <a:p>
            <a:r>
              <a:rPr kumimoji="1" lang="en-US" altLang="zh-CN" sz="1200" b="0" i="0" kern="1200" dirty="0">
                <a:solidFill>
                  <a:schemeClr val="tx1"/>
                </a:solidFill>
                <a:effectLst/>
                <a:latin typeface="微軟正黑體 Normal"/>
                <a:ea typeface="+mn-ea"/>
                <a:cs typeface="+mn-cs"/>
              </a:rPr>
              <a:t>Out=(m-k+2*p)/s+1</a:t>
            </a:r>
            <a:endParaRPr kumimoji="1" lang="zh-CN" altLang="en-US" dirty="0"/>
          </a:p>
        </p:txBody>
      </p:sp>
      <p:sp>
        <p:nvSpPr>
          <p:cNvPr id="4" name="幻灯片编号占位符 3"/>
          <p:cNvSpPr>
            <a:spLocks noGrp="1"/>
          </p:cNvSpPr>
          <p:nvPr>
            <p:ph type="sldNum" sz="quarter" idx="10"/>
          </p:nvPr>
        </p:nvSpPr>
        <p:spPr/>
        <p:txBody>
          <a:bodyPr/>
          <a:lstStyle/>
          <a:p>
            <a:fld id="{70D87680-06FB-47F2-867F-366064F5BAEC}" type="slidenum">
              <a:rPr lang="zh-CN" altLang="en-US" smtClean="0"/>
              <a:pPr/>
              <a:t>33</a:t>
            </a:fld>
            <a:endParaRPr lang="zh-CN" altLang="en-US" dirty="0"/>
          </a:p>
        </p:txBody>
      </p:sp>
    </p:spTree>
    <p:extLst>
      <p:ext uri="{BB962C8B-B14F-4D97-AF65-F5344CB8AC3E}">
        <p14:creationId xmlns:p14="http://schemas.microsoft.com/office/powerpoint/2010/main" val="215004114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微軟正黑體 Normal"/>
                <a:ea typeface="+mn-ea"/>
                <a:cs typeface="+mn-cs"/>
              </a:rPr>
              <a:t>在前向传播是使用</a:t>
            </a:r>
            <a:r>
              <a:rPr lang="en" altLang="zh-CN" sz="1200" b="0" i="0" kern="1200" dirty="0">
                <a:solidFill>
                  <a:schemeClr val="tx1"/>
                </a:solidFill>
                <a:effectLst/>
                <a:latin typeface="微軟正黑體 Normal"/>
                <a:ea typeface="+mn-ea"/>
                <a:cs typeface="+mn-cs"/>
              </a:rPr>
              <a:t>C</a:t>
            </a:r>
            <a:r>
              <a:rPr lang="zh-CN" altLang="en" sz="1200" b="0" i="0" kern="1200" dirty="0">
                <a:solidFill>
                  <a:schemeClr val="tx1"/>
                </a:solidFill>
                <a:effectLst/>
                <a:latin typeface="微軟正黑體 Normal"/>
                <a:ea typeface="+mn-ea"/>
                <a:cs typeface="+mn-cs"/>
              </a:rPr>
              <a:t>，</a:t>
            </a:r>
            <a:r>
              <a:rPr lang="zh-CN" altLang="en-US" sz="1200" b="0" i="0" kern="1200" dirty="0">
                <a:solidFill>
                  <a:schemeClr val="tx1"/>
                </a:solidFill>
                <a:effectLst/>
                <a:latin typeface="微軟正黑體 Normal"/>
                <a:ea typeface="+mn-ea"/>
                <a:cs typeface="+mn-cs"/>
              </a:rPr>
              <a:t>后向传播时使用</a:t>
            </a:r>
            <a:r>
              <a:rPr lang="en" altLang="zh-CN" sz="1200" b="0" i="0" kern="1200" dirty="0">
                <a:solidFill>
                  <a:schemeClr val="tx1"/>
                </a:solidFill>
                <a:effectLst/>
                <a:latin typeface="微軟正黑體 Normal"/>
                <a:ea typeface="+mn-ea"/>
                <a:cs typeface="+mn-cs"/>
              </a:rPr>
              <a:t>C</a:t>
            </a:r>
            <a:r>
              <a:rPr lang="en" altLang="zh-CN" sz="1200" b="0" i="0" kern="1200" baseline="30000" dirty="0">
                <a:solidFill>
                  <a:schemeClr val="tx1"/>
                </a:solidFill>
                <a:effectLst/>
                <a:latin typeface="微軟正黑體 Normal"/>
                <a:ea typeface="+mn-ea"/>
                <a:cs typeface="+mn-cs"/>
              </a:rPr>
              <a:t>T</a:t>
            </a:r>
            <a:r>
              <a:rPr lang="zh-CN" altLang="en-US" sz="1200" b="0" i="0" kern="1200" dirty="0">
                <a:solidFill>
                  <a:schemeClr val="tx1"/>
                </a:solidFill>
                <a:effectLst/>
                <a:latin typeface="微軟正黑體 Normal"/>
                <a:ea typeface="+mn-ea"/>
                <a:cs typeface="+mn-cs"/>
              </a:rPr>
              <a:t>便是普通的</a:t>
            </a:r>
            <a:r>
              <a:rPr lang="en" altLang="zh-CN" sz="1200" b="0" i="0" kern="1200" dirty="0">
                <a:solidFill>
                  <a:schemeClr val="tx1"/>
                </a:solidFill>
                <a:effectLst/>
                <a:latin typeface="微軟正黑體 Normal"/>
                <a:ea typeface="+mn-ea"/>
                <a:cs typeface="+mn-cs"/>
              </a:rPr>
              <a:t>conv</a:t>
            </a:r>
          </a:p>
          <a:p>
            <a:endParaRPr kumimoji="1" lang="en" altLang="zh-CN" sz="1200" b="0" i="0" kern="1200" dirty="0">
              <a:solidFill>
                <a:schemeClr val="tx1"/>
              </a:solidFill>
              <a:effectLst/>
              <a:latin typeface="微軟正黑體 Normal"/>
              <a:ea typeface="+mn-ea"/>
              <a:cs typeface="+mn-cs"/>
            </a:endParaRPr>
          </a:p>
          <a:p>
            <a:r>
              <a:rPr kumimoji="1" lang="en" altLang="zh-CN" dirty="0"/>
              <a:t>http://ww4.sinaimg.cn/large/8c2b2f6fjw1f99j2k89hlg209k0aq41i.gif</a:t>
            </a:r>
          </a:p>
          <a:p>
            <a:endParaRPr kumimoji="1" lang="en-US" altLang="zh-CN" dirty="0"/>
          </a:p>
          <a:p>
            <a:r>
              <a:rPr lang="zh-CN" altLang="en-US" sz="1200" b="0" i="0" kern="1200" dirty="0">
                <a:solidFill>
                  <a:schemeClr val="tx1"/>
                </a:solidFill>
                <a:effectLst/>
                <a:latin typeface="微軟正黑體 Normal"/>
                <a:ea typeface="+mn-ea"/>
                <a:cs typeface="+mn-cs"/>
              </a:rPr>
              <a:t>反卷积与</a:t>
            </a:r>
            <a:r>
              <a:rPr lang="en" altLang="zh-CN" sz="1200" b="0" i="0" kern="1200" dirty="0">
                <a:solidFill>
                  <a:schemeClr val="tx1"/>
                </a:solidFill>
                <a:effectLst/>
                <a:latin typeface="微軟正黑體 Normal"/>
                <a:ea typeface="+mn-ea"/>
                <a:cs typeface="+mn-cs"/>
              </a:rPr>
              <a:t>full</a:t>
            </a:r>
            <a:r>
              <a:rPr lang="zh-CN" altLang="en-US" sz="1200" b="0" i="0" kern="1200" dirty="0">
                <a:solidFill>
                  <a:schemeClr val="tx1"/>
                </a:solidFill>
                <a:effectLst/>
                <a:latin typeface="微軟正黑體 Normal"/>
                <a:ea typeface="+mn-ea"/>
                <a:cs typeface="+mn-cs"/>
              </a:rPr>
              <a:t>卷积原理是一样的，使用了这一种反卷积手段使得图像可以变大</a:t>
            </a:r>
            <a:endParaRPr lang="en-US" altLang="zh-CN" sz="1200" b="0" i="0" kern="1200" dirty="0">
              <a:solidFill>
                <a:schemeClr val="tx1"/>
              </a:solidFill>
              <a:effectLst/>
              <a:latin typeface="微軟正黑體 Normal"/>
              <a:ea typeface="+mn-ea"/>
              <a:cs typeface="+mn-cs"/>
            </a:endParaRPr>
          </a:p>
          <a:p>
            <a:r>
              <a:rPr kumimoji="1" lang="en-US" altLang="zh-CN" sz="1200" b="0" i="0" kern="1200" dirty="0">
                <a:solidFill>
                  <a:schemeClr val="tx1"/>
                </a:solidFill>
                <a:effectLst/>
                <a:latin typeface="微軟正黑體 Normal"/>
                <a:ea typeface="+mn-ea"/>
                <a:cs typeface="+mn-cs"/>
              </a:rPr>
              <a:t>Out=(m-k+2*p)/s+1</a:t>
            </a:r>
            <a:endParaRPr kumimoji="1" lang="zh-CN" altLang="en-US" dirty="0"/>
          </a:p>
        </p:txBody>
      </p:sp>
      <p:sp>
        <p:nvSpPr>
          <p:cNvPr id="4" name="幻灯片编号占位符 3"/>
          <p:cNvSpPr>
            <a:spLocks noGrp="1"/>
          </p:cNvSpPr>
          <p:nvPr>
            <p:ph type="sldNum" sz="quarter" idx="10"/>
          </p:nvPr>
        </p:nvSpPr>
        <p:spPr/>
        <p:txBody>
          <a:bodyPr/>
          <a:lstStyle/>
          <a:p>
            <a:fld id="{70D87680-06FB-47F2-867F-366064F5BAEC}" type="slidenum">
              <a:rPr lang="zh-CN" altLang="en-US" smtClean="0"/>
              <a:pPr/>
              <a:t>34</a:t>
            </a:fld>
            <a:endParaRPr lang="zh-CN" altLang="en-US" dirty="0"/>
          </a:p>
        </p:txBody>
      </p:sp>
    </p:spTree>
    <p:extLst>
      <p:ext uri="{BB962C8B-B14F-4D97-AF65-F5344CB8AC3E}">
        <p14:creationId xmlns:p14="http://schemas.microsoft.com/office/powerpoint/2010/main" val="175842781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微軟正黑體 Normal"/>
                <a:ea typeface="+mn-ea"/>
                <a:cs typeface="+mn-cs"/>
              </a:rPr>
              <a:t>在前向传播是使用</a:t>
            </a:r>
            <a:r>
              <a:rPr lang="en" altLang="zh-CN" sz="1200" b="0" i="0" kern="1200" dirty="0">
                <a:solidFill>
                  <a:schemeClr val="tx1"/>
                </a:solidFill>
                <a:effectLst/>
                <a:latin typeface="微軟正黑體 Normal"/>
                <a:ea typeface="+mn-ea"/>
                <a:cs typeface="+mn-cs"/>
              </a:rPr>
              <a:t>C</a:t>
            </a:r>
            <a:r>
              <a:rPr lang="zh-CN" altLang="en" sz="1200" b="0" i="0" kern="1200" dirty="0">
                <a:solidFill>
                  <a:schemeClr val="tx1"/>
                </a:solidFill>
                <a:effectLst/>
                <a:latin typeface="微軟正黑體 Normal"/>
                <a:ea typeface="+mn-ea"/>
                <a:cs typeface="+mn-cs"/>
              </a:rPr>
              <a:t>，</a:t>
            </a:r>
            <a:r>
              <a:rPr lang="zh-CN" altLang="en-US" sz="1200" b="0" i="0" kern="1200" dirty="0">
                <a:solidFill>
                  <a:schemeClr val="tx1"/>
                </a:solidFill>
                <a:effectLst/>
                <a:latin typeface="微軟正黑體 Normal"/>
                <a:ea typeface="+mn-ea"/>
                <a:cs typeface="+mn-cs"/>
              </a:rPr>
              <a:t>后向传播时使用</a:t>
            </a:r>
            <a:r>
              <a:rPr lang="en" altLang="zh-CN" sz="1200" b="0" i="0" kern="1200" dirty="0">
                <a:solidFill>
                  <a:schemeClr val="tx1"/>
                </a:solidFill>
                <a:effectLst/>
                <a:latin typeface="微軟正黑體 Normal"/>
                <a:ea typeface="+mn-ea"/>
                <a:cs typeface="+mn-cs"/>
              </a:rPr>
              <a:t>C</a:t>
            </a:r>
            <a:r>
              <a:rPr lang="en" altLang="zh-CN" sz="1200" b="0" i="0" kern="1200" baseline="30000" dirty="0">
                <a:solidFill>
                  <a:schemeClr val="tx1"/>
                </a:solidFill>
                <a:effectLst/>
                <a:latin typeface="微軟正黑體 Normal"/>
                <a:ea typeface="+mn-ea"/>
                <a:cs typeface="+mn-cs"/>
              </a:rPr>
              <a:t>T</a:t>
            </a:r>
            <a:r>
              <a:rPr lang="zh-CN" altLang="en-US" sz="1200" b="0" i="0" kern="1200" dirty="0">
                <a:solidFill>
                  <a:schemeClr val="tx1"/>
                </a:solidFill>
                <a:effectLst/>
                <a:latin typeface="微軟正黑體 Normal"/>
                <a:ea typeface="+mn-ea"/>
                <a:cs typeface="+mn-cs"/>
              </a:rPr>
              <a:t>便是普通的</a:t>
            </a:r>
            <a:r>
              <a:rPr lang="en" altLang="zh-CN" sz="1200" b="0" i="0" kern="1200" dirty="0">
                <a:solidFill>
                  <a:schemeClr val="tx1"/>
                </a:solidFill>
                <a:effectLst/>
                <a:latin typeface="微軟正黑體 Normal"/>
                <a:ea typeface="+mn-ea"/>
                <a:cs typeface="+mn-cs"/>
              </a:rPr>
              <a:t>conv</a:t>
            </a:r>
          </a:p>
          <a:p>
            <a:endParaRPr kumimoji="1" lang="en" altLang="zh-CN" sz="1200" b="0" i="0" kern="1200" dirty="0">
              <a:solidFill>
                <a:schemeClr val="tx1"/>
              </a:solidFill>
              <a:effectLst/>
              <a:latin typeface="微軟正黑體 Normal"/>
              <a:ea typeface="+mn-ea"/>
              <a:cs typeface="+mn-cs"/>
            </a:endParaRPr>
          </a:p>
          <a:p>
            <a:r>
              <a:rPr kumimoji="1" lang="en" altLang="zh-CN" dirty="0"/>
              <a:t>http://ww4.sinaimg.cn/large/8c2b2f6fjw1f99j2k89hlg209k0aq41i.gif</a:t>
            </a:r>
          </a:p>
          <a:p>
            <a:endParaRPr kumimoji="1" lang="en-US" altLang="zh-CN" dirty="0"/>
          </a:p>
          <a:p>
            <a:r>
              <a:rPr lang="zh-CN" altLang="en-US" sz="1200" b="0" i="0" kern="1200" dirty="0">
                <a:solidFill>
                  <a:schemeClr val="tx1"/>
                </a:solidFill>
                <a:effectLst/>
                <a:latin typeface="微軟正黑體 Normal"/>
                <a:ea typeface="+mn-ea"/>
                <a:cs typeface="+mn-cs"/>
              </a:rPr>
              <a:t>反卷积与</a:t>
            </a:r>
            <a:r>
              <a:rPr lang="en" altLang="zh-CN" sz="1200" b="0" i="0" kern="1200" dirty="0">
                <a:solidFill>
                  <a:schemeClr val="tx1"/>
                </a:solidFill>
                <a:effectLst/>
                <a:latin typeface="微軟正黑體 Normal"/>
                <a:ea typeface="+mn-ea"/>
                <a:cs typeface="+mn-cs"/>
              </a:rPr>
              <a:t>full</a:t>
            </a:r>
            <a:r>
              <a:rPr lang="zh-CN" altLang="en-US" sz="1200" b="0" i="0" kern="1200" dirty="0">
                <a:solidFill>
                  <a:schemeClr val="tx1"/>
                </a:solidFill>
                <a:effectLst/>
                <a:latin typeface="微軟正黑體 Normal"/>
                <a:ea typeface="+mn-ea"/>
                <a:cs typeface="+mn-cs"/>
              </a:rPr>
              <a:t>卷积原理是一样的，使用了这一种反卷积手段使得图像可以变大</a:t>
            </a:r>
            <a:endParaRPr lang="en-US" altLang="zh-CN" sz="1200" b="0" i="0" kern="1200" dirty="0">
              <a:solidFill>
                <a:schemeClr val="tx1"/>
              </a:solidFill>
              <a:effectLst/>
              <a:latin typeface="微軟正黑體 Normal"/>
              <a:ea typeface="+mn-ea"/>
              <a:cs typeface="+mn-cs"/>
            </a:endParaRPr>
          </a:p>
          <a:p>
            <a:r>
              <a:rPr kumimoji="1" lang="en-US" altLang="zh-CN" sz="1200" b="0" i="0" kern="1200" dirty="0">
                <a:solidFill>
                  <a:schemeClr val="tx1"/>
                </a:solidFill>
                <a:effectLst/>
                <a:latin typeface="微軟正黑體 Normal"/>
                <a:ea typeface="+mn-ea"/>
                <a:cs typeface="+mn-cs"/>
              </a:rPr>
              <a:t>Out=(m-k+2*p)/s+1</a:t>
            </a:r>
            <a:endParaRPr kumimoji="1" lang="zh-CN" altLang="en-US" dirty="0"/>
          </a:p>
        </p:txBody>
      </p:sp>
      <p:sp>
        <p:nvSpPr>
          <p:cNvPr id="4" name="幻灯片编号占位符 3"/>
          <p:cNvSpPr>
            <a:spLocks noGrp="1"/>
          </p:cNvSpPr>
          <p:nvPr>
            <p:ph type="sldNum" sz="quarter" idx="10"/>
          </p:nvPr>
        </p:nvSpPr>
        <p:spPr/>
        <p:txBody>
          <a:bodyPr/>
          <a:lstStyle/>
          <a:p>
            <a:fld id="{70D87680-06FB-47F2-867F-366064F5BAEC}" type="slidenum">
              <a:rPr lang="zh-CN" altLang="en-US" smtClean="0"/>
              <a:pPr/>
              <a:t>35</a:t>
            </a:fld>
            <a:endParaRPr lang="zh-CN" altLang="en-US" dirty="0"/>
          </a:p>
        </p:txBody>
      </p:sp>
    </p:spTree>
    <p:extLst>
      <p:ext uri="{BB962C8B-B14F-4D97-AF65-F5344CB8AC3E}">
        <p14:creationId xmlns:p14="http://schemas.microsoft.com/office/powerpoint/2010/main" val="234242690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微軟正黑體 Normal"/>
                <a:ea typeface="+mn-ea"/>
                <a:cs typeface="+mn-cs"/>
              </a:rPr>
              <a:t>在前向传播是使用</a:t>
            </a:r>
            <a:r>
              <a:rPr lang="en" altLang="zh-CN" sz="1200" b="0" i="0" kern="1200" dirty="0">
                <a:solidFill>
                  <a:schemeClr val="tx1"/>
                </a:solidFill>
                <a:effectLst/>
                <a:latin typeface="微軟正黑體 Normal"/>
                <a:ea typeface="+mn-ea"/>
                <a:cs typeface="+mn-cs"/>
              </a:rPr>
              <a:t>C</a:t>
            </a:r>
            <a:r>
              <a:rPr lang="zh-CN" altLang="en" sz="1200" b="0" i="0" kern="1200" dirty="0">
                <a:solidFill>
                  <a:schemeClr val="tx1"/>
                </a:solidFill>
                <a:effectLst/>
                <a:latin typeface="微軟正黑體 Normal"/>
                <a:ea typeface="+mn-ea"/>
                <a:cs typeface="+mn-cs"/>
              </a:rPr>
              <a:t>，</a:t>
            </a:r>
            <a:r>
              <a:rPr lang="zh-CN" altLang="en-US" sz="1200" b="0" i="0" kern="1200" dirty="0">
                <a:solidFill>
                  <a:schemeClr val="tx1"/>
                </a:solidFill>
                <a:effectLst/>
                <a:latin typeface="微軟正黑體 Normal"/>
                <a:ea typeface="+mn-ea"/>
                <a:cs typeface="+mn-cs"/>
              </a:rPr>
              <a:t>后向传播时使用</a:t>
            </a:r>
            <a:r>
              <a:rPr lang="en" altLang="zh-CN" sz="1200" b="0" i="0" kern="1200" dirty="0">
                <a:solidFill>
                  <a:schemeClr val="tx1"/>
                </a:solidFill>
                <a:effectLst/>
                <a:latin typeface="微軟正黑體 Normal"/>
                <a:ea typeface="+mn-ea"/>
                <a:cs typeface="+mn-cs"/>
              </a:rPr>
              <a:t>C</a:t>
            </a:r>
            <a:r>
              <a:rPr lang="en" altLang="zh-CN" sz="1200" b="0" i="0" kern="1200" baseline="30000" dirty="0">
                <a:solidFill>
                  <a:schemeClr val="tx1"/>
                </a:solidFill>
                <a:effectLst/>
                <a:latin typeface="微軟正黑體 Normal"/>
                <a:ea typeface="+mn-ea"/>
                <a:cs typeface="+mn-cs"/>
              </a:rPr>
              <a:t>T</a:t>
            </a:r>
            <a:r>
              <a:rPr lang="zh-CN" altLang="en-US" sz="1200" b="0" i="0" kern="1200" dirty="0">
                <a:solidFill>
                  <a:schemeClr val="tx1"/>
                </a:solidFill>
                <a:effectLst/>
                <a:latin typeface="微軟正黑體 Normal"/>
                <a:ea typeface="+mn-ea"/>
                <a:cs typeface="+mn-cs"/>
              </a:rPr>
              <a:t>便是普通的</a:t>
            </a:r>
            <a:r>
              <a:rPr lang="en" altLang="zh-CN" sz="1200" b="0" i="0" kern="1200" dirty="0">
                <a:solidFill>
                  <a:schemeClr val="tx1"/>
                </a:solidFill>
                <a:effectLst/>
                <a:latin typeface="微軟正黑體 Normal"/>
                <a:ea typeface="+mn-ea"/>
                <a:cs typeface="+mn-cs"/>
              </a:rPr>
              <a:t>conv</a:t>
            </a:r>
          </a:p>
          <a:p>
            <a:endParaRPr kumimoji="1" lang="en" altLang="zh-CN" sz="1200" b="0" i="0" kern="1200" dirty="0">
              <a:solidFill>
                <a:schemeClr val="tx1"/>
              </a:solidFill>
              <a:effectLst/>
              <a:latin typeface="微軟正黑體 Normal"/>
              <a:ea typeface="+mn-ea"/>
              <a:cs typeface="+mn-cs"/>
            </a:endParaRPr>
          </a:p>
          <a:p>
            <a:r>
              <a:rPr kumimoji="1" lang="en" altLang="zh-CN" dirty="0"/>
              <a:t>http://ww4.sinaimg.cn/large/8c2b2f6fjw1f99j2k89hlg209k0aq41i.gif</a:t>
            </a:r>
          </a:p>
          <a:p>
            <a:endParaRPr kumimoji="1" lang="en-US" altLang="zh-CN" dirty="0"/>
          </a:p>
          <a:p>
            <a:r>
              <a:rPr lang="zh-CN" altLang="en-US" sz="1200" b="0" i="0" kern="1200" dirty="0">
                <a:solidFill>
                  <a:schemeClr val="tx1"/>
                </a:solidFill>
                <a:effectLst/>
                <a:latin typeface="微軟正黑體 Normal"/>
                <a:ea typeface="+mn-ea"/>
                <a:cs typeface="+mn-cs"/>
              </a:rPr>
              <a:t>反卷积与</a:t>
            </a:r>
            <a:r>
              <a:rPr lang="en" altLang="zh-CN" sz="1200" b="0" i="0" kern="1200" dirty="0">
                <a:solidFill>
                  <a:schemeClr val="tx1"/>
                </a:solidFill>
                <a:effectLst/>
                <a:latin typeface="微軟正黑體 Normal"/>
                <a:ea typeface="+mn-ea"/>
                <a:cs typeface="+mn-cs"/>
              </a:rPr>
              <a:t>full</a:t>
            </a:r>
            <a:r>
              <a:rPr lang="zh-CN" altLang="en-US" sz="1200" b="0" i="0" kern="1200" dirty="0">
                <a:solidFill>
                  <a:schemeClr val="tx1"/>
                </a:solidFill>
                <a:effectLst/>
                <a:latin typeface="微軟正黑體 Normal"/>
                <a:ea typeface="+mn-ea"/>
                <a:cs typeface="+mn-cs"/>
              </a:rPr>
              <a:t>卷积原理是一样的，使用了这一种反卷积手段使得图像可以变大</a:t>
            </a:r>
            <a:endParaRPr lang="en-US" altLang="zh-CN" sz="1200" b="0" i="0" kern="1200" dirty="0">
              <a:solidFill>
                <a:schemeClr val="tx1"/>
              </a:solidFill>
              <a:effectLst/>
              <a:latin typeface="微軟正黑體 Normal"/>
              <a:ea typeface="+mn-ea"/>
              <a:cs typeface="+mn-cs"/>
            </a:endParaRPr>
          </a:p>
          <a:p>
            <a:r>
              <a:rPr kumimoji="1" lang="en-US" altLang="zh-CN" sz="1200" b="0" i="0" kern="1200" dirty="0">
                <a:solidFill>
                  <a:schemeClr val="tx1"/>
                </a:solidFill>
                <a:effectLst/>
                <a:latin typeface="微軟正黑體 Normal"/>
                <a:ea typeface="+mn-ea"/>
                <a:cs typeface="+mn-cs"/>
              </a:rPr>
              <a:t>Out=(m-k+2*p)/s+1</a:t>
            </a:r>
            <a:endParaRPr kumimoji="1" lang="zh-CN" altLang="en-US" dirty="0"/>
          </a:p>
        </p:txBody>
      </p:sp>
      <p:sp>
        <p:nvSpPr>
          <p:cNvPr id="4" name="幻灯片编号占位符 3"/>
          <p:cNvSpPr>
            <a:spLocks noGrp="1"/>
          </p:cNvSpPr>
          <p:nvPr>
            <p:ph type="sldNum" sz="quarter" idx="10"/>
          </p:nvPr>
        </p:nvSpPr>
        <p:spPr/>
        <p:txBody>
          <a:bodyPr/>
          <a:lstStyle/>
          <a:p>
            <a:fld id="{70D87680-06FB-47F2-867F-366064F5BAEC}" type="slidenum">
              <a:rPr lang="zh-CN" altLang="en-US" smtClean="0"/>
              <a:pPr/>
              <a:t>36</a:t>
            </a:fld>
            <a:endParaRPr lang="zh-CN" altLang="en-US" dirty="0"/>
          </a:p>
        </p:txBody>
      </p:sp>
    </p:spTree>
    <p:extLst>
      <p:ext uri="{BB962C8B-B14F-4D97-AF65-F5344CB8AC3E}">
        <p14:creationId xmlns:p14="http://schemas.microsoft.com/office/powerpoint/2010/main" val="128699203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微軟正黑體 Normal"/>
                <a:ea typeface="+mn-ea"/>
                <a:cs typeface="+mn-cs"/>
              </a:rPr>
              <a:t>在前向传播是使用</a:t>
            </a:r>
            <a:r>
              <a:rPr lang="en" altLang="zh-CN" sz="1200" b="0" i="0" kern="1200" dirty="0">
                <a:solidFill>
                  <a:schemeClr val="tx1"/>
                </a:solidFill>
                <a:effectLst/>
                <a:latin typeface="微軟正黑體 Normal"/>
                <a:ea typeface="+mn-ea"/>
                <a:cs typeface="+mn-cs"/>
              </a:rPr>
              <a:t>C</a:t>
            </a:r>
            <a:r>
              <a:rPr lang="zh-CN" altLang="en" sz="1200" b="0" i="0" kern="1200" dirty="0">
                <a:solidFill>
                  <a:schemeClr val="tx1"/>
                </a:solidFill>
                <a:effectLst/>
                <a:latin typeface="微軟正黑體 Normal"/>
                <a:ea typeface="+mn-ea"/>
                <a:cs typeface="+mn-cs"/>
              </a:rPr>
              <a:t>，</a:t>
            </a:r>
            <a:r>
              <a:rPr lang="zh-CN" altLang="en-US" sz="1200" b="0" i="0" kern="1200" dirty="0">
                <a:solidFill>
                  <a:schemeClr val="tx1"/>
                </a:solidFill>
                <a:effectLst/>
                <a:latin typeface="微軟正黑體 Normal"/>
                <a:ea typeface="+mn-ea"/>
                <a:cs typeface="+mn-cs"/>
              </a:rPr>
              <a:t>后向传播时使用</a:t>
            </a:r>
            <a:r>
              <a:rPr lang="en" altLang="zh-CN" sz="1200" b="0" i="0" kern="1200" dirty="0">
                <a:solidFill>
                  <a:schemeClr val="tx1"/>
                </a:solidFill>
                <a:effectLst/>
                <a:latin typeface="微軟正黑體 Normal"/>
                <a:ea typeface="+mn-ea"/>
                <a:cs typeface="+mn-cs"/>
              </a:rPr>
              <a:t>C</a:t>
            </a:r>
            <a:r>
              <a:rPr lang="en" altLang="zh-CN" sz="1200" b="0" i="0" kern="1200" baseline="30000" dirty="0">
                <a:solidFill>
                  <a:schemeClr val="tx1"/>
                </a:solidFill>
                <a:effectLst/>
                <a:latin typeface="微軟正黑體 Normal"/>
                <a:ea typeface="+mn-ea"/>
                <a:cs typeface="+mn-cs"/>
              </a:rPr>
              <a:t>T</a:t>
            </a:r>
            <a:r>
              <a:rPr lang="zh-CN" altLang="en-US" sz="1200" b="0" i="0" kern="1200" dirty="0">
                <a:solidFill>
                  <a:schemeClr val="tx1"/>
                </a:solidFill>
                <a:effectLst/>
                <a:latin typeface="微軟正黑體 Normal"/>
                <a:ea typeface="+mn-ea"/>
                <a:cs typeface="+mn-cs"/>
              </a:rPr>
              <a:t>便是普通的</a:t>
            </a:r>
            <a:r>
              <a:rPr lang="en" altLang="zh-CN" sz="1200" b="0" i="0" kern="1200" dirty="0">
                <a:solidFill>
                  <a:schemeClr val="tx1"/>
                </a:solidFill>
                <a:effectLst/>
                <a:latin typeface="微軟正黑體 Normal"/>
                <a:ea typeface="+mn-ea"/>
                <a:cs typeface="+mn-cs"/>
              </a:rPr>
              <a:t>conv</a:t>
            </a:r>
          </a:p>
          <a:p>
            <a:endParaRPr kumimoji="1" lang="en" altLang="zh-CN" sz="1200" b="0" i="0" kern="1200" dirty="0">
              <a:solidFill>
                <a:schemeClr val="tx1"/>
              </a:solidFill>
              <a:effectLst/>
              <a:latin typeface="微軟正黑體 Normal"/>
              <a:ea typeface="+mn-ea"/>
              <a:cs typeface="+mn-cs"/>
            </a:endParaRPr>
          </a:p>
          <a:p>
            <a:r>
              <a:rPr kumimoji="1" lang="en" altLang="zh-CN" dirty="0"/>
              <a:t>http://ww4.sinaimg.cn/large/8c2b2f6fjw1f99j2k89hlg209k0aq41i.gif</a:t>
            </a:r>
          </a:p>
          <a:p>
            <a:endParaRPr kumimoji="1" lang="en-US" altLang="zh-CN" dirty="0"/>
          </a:p>
          <a:p>
            <a:r>
              <a:rPr lang="zh-CN" altLang="en-US" sz="1200" b="0" i="0" kern="1200" dirty="0">
                <a:solidFill>
                  <a:schemeClr val="tx1"/>
                </a:solidFill>
                <a:effectLst/>
                <a:latin typeface="微軟正黑體 Normal"/>
                <a:ea typeface="+mn-ea"/>
                <a:cs typeface="+mn-cs"/>
              </a:rPr>
              <a:t>反卷积与</a:t>
            </a:r>
            <a:r>
              <a:rPr lang="en" altLang="zh-CN" sz="1200" b="0" i="0" kern="1200" dirty="0">
                <a:solidFill>
                  <a:schemeClr val="tx1"/>
                </a:solidFill>
                <a:effectLst/>
                <a:latin typeface="微軟正黑體 Normal"/>
                <a:ea typeface="+mn-ea"/>
                <a:cs typeface="+mn-cs"/>
              </a:rPr>
              <a:t>full</a:t>
            </a:r>
            <a:r>
              <a:rPr lang="zh-CN" altLang="en-US" sz="1200" b="0" i="0" kern="1200" dirty="0">
                <a:solidFill>
                  <a:schemeClr val="tx1"/>
                </a:solidFill>
                <a:effectLst/>
                <a:latin typeface="微軟正黑體 Normal"/>
                <a:ea typeface="+mn-ea"/>
                <a:cs typeface="+mn-cs"/>
              </a:rPr>
              <a:t>卷积原理是一样的，使用了这一种反卷积手段使得图像可以变大</a:t>
            </a:r>
            <a:endParaRPr lang="en-US" altLang="zh-CN" sz="1200" b="0" i="0" kern="1200" dirty="0">
              <a:solidFill>
                <a:schemeClr val="tx1"/>
              </a:solidFill>
              <a:effectLst/>
              <a:latin typeface="微軟正黑體 Normal"/>
              <a:ea typeface="+mn-ea"/>
              <a:cs typeface="+mn-cs"/>
            </a:endParaRPr>
          </a:p>
          <a:p>
            <a:r>
              <a:rPr kumimoji="1" lang="en-US" altLang="zh-CN" sz="1200" b="0" i="0" kern="1200" dirty="0">
                <a:solidFill>
                  <a:schemeClr val="tx1"/>
                </a:solidFill>
                <a:effectLst/>
                <a:latin typeface="微軟正黑體 Normal"/>
                <a:ea typeface="+mn-ea"/>
                <a:cs typeface="+mn-cs"/>
              </a:rPr>
              <a:t>Out=(m-k+2*p)/s+1</a:t>
            </a:r>
            <a:endParaRPr kumimoji="1" lang="zh-CN" altLang="en-US" dirty="0"/>
          </a:p>
        </p:txBody>
      </p:sp>
      <p:sp>
        <p:nvSpPr>
          <p:cNvPr id="4" name="幻灯片编号占位符 3"/>
          <p:cNvSpPr>
            <a:spLocks noGrp="1"/>
          </p:cNvSpPr>
          <p:nvPr>
            <p:ph type="sldNum" sz="quarter" idx="10"/>
          </p:nvPr>
        </p:nvSpPr>
        <p:spPr/>
        <p:txBody>
          <a:bodyPr/>
          <a:lstStyle/>
          <a:p>
            <a:fld id="{70D87680-06FB-47F2-867F-366064F5BAEC}" type="slidenum">
              <a:rPr lang="zh-CN" altLang="en-US" smtClean="0"/>
              <a:pPr/>
              <a:t>37</a:t>
            </a:fld>
            <a:endParaRPr lang="zh-CN" altLang="en-US" dirty="0"/>
          </a:p>
        </p:txBody>
      </p:sp>
    </p:spTree>
    <p:extLst>
      <p:ext uri="{BB962C8B-B14F-4D97-AF65-F5344CB8AC3E}">
        <p14:creationId xmlns:p14="http://schemas.microsoft.com/office/powerpoint/2010/main" val="39833470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42A6CB61-B808-8845-9441-4495ED0A4DD0}" type="slidenum">
              <a:rPr kumimoji="1" lang="zh-CN" altLang="en-US" smtClean="0"/>
              <a:t>11</a:t>
            </a:fld>
            <a:endParaRPr kumimoji="1" lang="zh-CN" altLang="en-US"/>
          </a:p>
        </p:txBody>
      </p:sp>
    </p:spTree>
    <p:extLst>
      <p:ext uri="{BB962C8B-B14F-4D97-AF65-F5344CB8AC3E}">
        <p14:creationId xmlns:p14="http://schemas.microsoft.com/office/powerpoint/2010/main" val="23040887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42A6CB61-B808-8845-9441-4495ED0A4DD0}" type="slidenum">
              <a:rPr kumimoji="1" lang="zh-CN" altLang="en-US" smtClean="0"/>
              <a:t>12</a:t>
            </a:fld>
            <a:endParaRPr kumimoji="1" lang="zh-CN" altLang="en-US"/>
          </a:p>
        </p:txBody>
      </p:sp>
    </p:spTree>
    <p:extLst>
      <p:ext uri="{BB962C8B-B14F-4D97-AF65-F5344CB8AC3E}">
        <p14:creationId xmlns:p14="http://schemas.microsoft.com/office/powerpoint/2010/main" val="10492979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42A6CB61-B808-8845-9441-4495ED0A4DD0}" type="slidenum">
              <a:rPr kumimoji="1" lang="zh-CN" altLang="en-US" smtClean="0"/>
              <a:t>13</a:t>
            </a:fld>
            <a:endParaRPr kumimoji="1" lang="zh-CN" altLang="en-US"/>
          </a:p>
        </p:txBody>
      </p:sp>
    </p:spTree>
    <p:extLst>
      <p:ext uri="{BB962C8B-B14F-4D97-AF65-F5344CB8AC3E}">
        <p14:creationId xmlns:p14="http://schemas.microsoft.com/office/powerpoint/2010/main" val="23768178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42A6CB61-B808-8845-9441-4495ED0A4DD0}" type="slidenum">
              <a:rPr kumimoji="1" lang="zh-CN" altLang="en-US" smtClean="0"/>
              <a:t>14</a:t>
            </a:fld>
            <a:endParaRPr kumimoji="1" lang="zh-CN" altLang="en-US"/>
          </a:p>
        </p:txBody>
      </p:sp>
    </p:spTree>
    <p:extLst>
      <p:ext uri="{BB962C8B-B14F-4D97-AF65-F5344CB8AC3E}">
        <p14:creationId xmlns:p14="http://schemas.microsoft.com/office/powerpoint/2010/main" val="8986445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42A6CB61-B808-8845-9441-4495ED0A4DD0}" type="slidenum">
              <a:rPr kumimoji="1" lang="zh-CN" altLang="en-US" smtClean="0"/>
              <a:t>15</a:t>
            </a:fld>
            <a:endParaRPr kumimoji="1" lang="zh-CN" altLang="en-US"/>
          </a:p>
        </p:txBody>
      </p:sp>
    </p:spTree>
    <p:extLst>
      <p:ext uri="{BB962C8B-B14F-4D97-AF65-F5344CB8AC3E}">
        <p14:creationId xmlns:p14="http://schemas.microsoft.com/office/powerpoint/2010/main" val="32312916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42A6CB61-B808-8845-9441-4495ED0A4DD0}" type="slidenum">
              <a:rPr kumimoji="1" lang="zh-CN" altLang="en-US" smtClean="0"/>
              <a:t>16</a:t>
            </a:fld>
            <a:endParaRPr kumimoji="1" lang="zh-CN" altLang="en-US"/>
          </a:p>
        </p:txBody>
      </p:sp>
    </p:spTree>
    <p:extLst>
      <p:ext uri="{BB962C8B-B14F-4D97-AF65-F5344CB8AC3E}">
        <p14:creationId xmlns:p14="http://schemas.microsoft.com/office/powerpoint/2010/main" val="26721253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42A6CB61-B808-8845-9441-4495ED0A4DD0}" type="slidenum">
              <a:rPr kumimoji="1" lang="zh-CN" altLang="en-US" smtClean="0"/>
              <a:t>17</a:t>
            </a:fld>
            <a:endParaRPr kumimoji="1" lang="zh-CN" altLang="en-US"/>
          </a:p>
        </p:txBody>
      </p:sp>
    </p:spTree>
    <p:extLst>
      <p:ext uri="{BB962C8B-B14F-4D97-AF65-F5344CB8AC3E}">
        <p14:creationId xmlns:p14="http://schemas.microsoft.com/office/powerpoint/2010/main" val="13550932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A182DB-990D-2145-8729-2F425C5ADB37}"/>
              </a:ext>
            </a:extLst>
          </p:cNvPr>
          <p:cNvSpPr>
            <a:spLocks noGrp="1"/>
          </p:cNvSpPr>
          <p:nvPr>
            <p:ph type="ctrTitle"/>
          </p:nvPr>
        </p:nvSpPr>
        <p:spPr>
          <a:xfrm>
            <a:off x="1524000" y="1122363"/>
            <a:ext cx="9144000" cy="2387600"/>
          </a:xfrm>
        </p:spPr>
        <p:txBody>
          <a:bodyPr anchor="b"/>
          <a:lstStyle>
            <a:lvl1pPr algn="ctr">
              <a:defRPr sz="6000"/>
            </a:lvl1pPr>
          </a:lstStyle>
          <a:p>
            <a:r>
              <a:rPr kumimoji="1" lang="zh-CN" altLang="en-US"/>
              <a:t>单击此处编辑母版标题样式</a:t>
            </a:r>
          </a:p>
        </p:txBody>
      </p:sp>
      <p:sp>
        <p:nvSpPr>
          <p:cNvPr id="3" name="副标题 2">
            <a:extLst>
              <a:ext uri="{FF2B5EF4-FFF2-40B4-BE49-F238E27FC236}">
                <a16:creationId xmlns:a16="http://schemas.microsoft.com/office/drawing/2014/main" id="{57B199E4-8BC2-154E-B6C6-D9B1B24B4AA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p>
        </p:txBody>
      </p:sp>
      <p:sp>
        <p:nvSpPr>
          <p:cNvPr id="4" name="日期占位符 3">
            <a:extLst>
              <a:ext uri="{FF2B5EF4-FFF2-40B4-BE49-F238E27FC236}">
                <a16:creationId xmlns:a16="http://schemas.microsoft.com/office/drawing/2014/main" id="{FFD9F4A3-A03C-3D41-A0B8-8C04815A18C8}"/>
              </a:ext>
            </a:extLst>
          </p:cNvPr>
          <p:cNvSpPr>
            <a:spLocks noGrp="1"/>
          </p:cNvSpPr>
          <p:nvPr>
            <p:ph type="dt" sz="half" idx="10"/>
          </p:nvPr>
        </p:nvSpPr>
        <p:spPr/>
        <p:txBody>
          <a:bodyPr/>
          <a:lstStyle/>
          <a:p>
            <a:fld id="{471B3B40-8BCF-1842-B9A8-4CAF51A366F0}" type="datetimeFigureOut">
              <a:rPr kumimoji="1" lang="zh-CN" altLang="en-US" smtClean="0"/>
              <a:t>2018/11/13</a:t>
            </a:fld>
            <a:endParaRPr kumimoji="1" lang="zh-CN" altLang="en-US"/>
          </a:p>
        </p:txBody>
      </p:sp>
      <p:sp>
        <p:nvSpPr>
          <p:cNvPr id="5" name="页脚占位符 4">
            <a:extLst>
              <a:ext uri="{FF2B5EF4-FFF2-40B4-BE49-F238E27FC236}">
                <a16:creationId xmlns:a16="http://schemas.microsoft.com/office/drawing/2014/main" id="{36063C76-B47C-1D49-AB35-8F30358F6B4E}"/>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996CB3CD-01BD-3146-B6DC-8483CF2AAE27}"/>
              </a:ext>
            </a:extLst>
          </p:cNvPr>
          <p:cNvSpPr>
            <a:spLocks noGrp="1"/>
          </p:cNvSpPr>
          <p:nvPr>
            <p:ph type="sldNum" sz="quarter" idx="12"/>
          </p:nvPr>
        </p:nvSpPr>
        <p:spPr/>
        <p:txBody>
          <a:bodyPr/>
          <a:lstStyle/>
          <a:p>
            <a:fld id="{5A4B617C-7665-BA48-B19A-F82403EB6185}" type="slidenum">
              <a:rPr kumimoji="1" lang="zh-CN" altLang="en-US" smtClean="0"/>
              <a:t>‹#›</a:t>
            </a:fld>
            <a:endParaRPr kumimoji="1" lang="zh-CN" altLang="en-US"/>
          </a:p>
        </p:txBody>
      </p:sp>
    </p:spTree>
    <p:extLst>
      <p:ext uri="{BB962C8B-B14F-4D97-AF65-F5344CB8AC3E}">
        <p14:creationId xmlns:p14="http://schemas.microsoft.com/office/powerpoint/2010/main" val="11955386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086FE7F-7305-2942-B86E-972C4B1FFB39}"/>
              </a:ext>
            </a:extLst>
          </p:cNvPr>
          <p:cNvSpPr>
            <a:spLocks noGrp="1"/>
          </p:cNvSpPr>
          <p:nvPr>
            <p:ph type="title"/>
          </p:nvPr>
        </p:nvSpPr>
        <p:spPr/>
        <p:txBody>
          <a:bodyPr/>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F315601C-68E8-044E-96A5-25EDF92D0986}"/>
              </a:ext>
            </a:extLst>
          </p:cNvPr>
          <p:cNvSpPr>
            <a:spLocks noGrp="1"/>
          </p:cNvSpPr>
          <p:nvPr>
            <p:ph type="body" orient="vert" idx="1"/>
          </p:nvPr>
        </p:nvSpPr>
        <p:spPr/>
        <p:txBody>
          <a:bodyPr vert="eaVert"/>
          <a:lstStyle/>
          <a:p>
            <a:r>
              <a:rPr kumimoji="1" lang="zh-CN" altLang="en-US"/>
              <a:t>编辑母版文本样式
第二级
第三级
第四级
第五级</a:t>
            </a:r>
          </a:p>
        </p:txBody>
      </p:sp>
      <p:sp>
        <p:nvSpPr>
          <p:cNvPr id="4" name="日期占位符 3">
            <a:extLst>
              <a:ext uri="{FF2B5EF4-FFF2-40B4-BE49-F238E27FC236}">
                <a16:creationId xmlns:a16="http://schemas.microsoft.com/office/drawing/2014/main" id="{531E8AB8-8A0D-2245-9B6D-9489AB75B3AD}"/>
              </a:ext>
            </a:extLst>
          </p:cNvPr>
          <p:cNvSpPr>
            <a:spLocks noGrp="1"/>
          </p:cNvSpPr>
          <p:nvPr>
            <p:ph type="dt" sz="half" idx="10"/>
          </p:nvPr>
        </p:nvSpPr>
        <p:spPr/>
        <p:txBody>
          <a:bodyPr/>
          <a:lstStyle/>
          <a:p>
            <a:fld id="{471B3B40-8BCF-1842-B9A8-4CAF51A366F0}" type="datetimeFigureOut">
              <a:rPr kumimoji="1" lang="zh-CN" altLang="en-US" smtClean="0"/>
              <a:t>2018/11/13</a:t>
            </a:fld>
            <a:endParaRPr kumimoji="1" lang="zh-CN" altLang="en-US"/>
          </a:p>
        </p:txBody>
      </p:sp>
      <p:sp>
        <p:nvSpPr>
          <p:cNvPr id="5" name="页脚占位符 4">
            <a:extLst>
              <a:ext uri="{FF2B5EF4-FFF2-40B4-BE49-F238E27FC236}">
                <a16:creationId xmlns:a16="http://schemas.microsoft.com/office/drawing/2014/main" id="{AD564879-62A4-2E44-9A44-466F59E76139}"/>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A5923FB9-054A-1046-9DF9-90B9ACC06A03}"/>
              </a:ext>
            </a:extLst>
          </p:cNvPr>
          <p:cNvSpPr>
            <a:spLocks noGrp="1"/>
          </p:cNvSpPr>
          <p:nvPr>
            <p:ph type="sldNum" sz="quarter" idx="12"/>
          </p:nvPr>
        </p:nvSpPr>
        <p:spPr/>
        <p:txBody>
          <a:bodyPr/>
          <a:lstStyle/>
          <a:p>
            <a:fld id="{5A4B617C-7665-BA48-B19A-F82403EB6185}" type="slidenum">
              <a:rPr kumimoji="1" lang="zh-CN" altLang="en-US" smtClean="0"/>
              <a:t>‹#›</a:t>
            </a:fld>
            <a:endParaRPr kumimoji="1" lang="zh-CN" altLang="en-US"/>
          </a:p>
        </p:txBody>
      </p:sp>
    </p:spTree>
    <p:extLst>
      <p:ext uri="{BB962C8B-B14F-4D97-AF65-F5344CB8AC3E}">
        <p14:creationId xmlns:p14="http://schemas.microsoft.com/office/powerpoint/2010/main" val="26113859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F4E62F5-02DC-2846-AC7A-10D08DFFB910}"/>
              </a:ext>
            </a:extLst>
          </p:cNvPr>
          <p:cNvSpPr>
            <a:spLocks noGrp="1"/>
          </p:cNvSpPr>
          <p:nvPr>
            <p:ph type="title" orient="vert"/>
          </p:nvPr>
        </p:nvSpPr>
        <p:spPr>
          <a:xfrm>
            <a:off x="8724900" y="365125"/>
            <a:ext cx="2628900" cy="5811838"/>
          </a:xfrm>
        </p:spPr>
        <p:txBody>
          <a:bodyPr vert="eaVert"/>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E84FCC18-FA11-D04D-AC7F-AF4AB56116EB}"/>
              </a:ext>
            </a:extLst>
          </p:cNvPr>
          <p:cNvSpPr>
            <a:spLocks noGrp="1"/>
          </p:cNvSpPr>
          <p:nvPr>
            <p:ph type="body" orient="vert" idx="1"/>
          </p:nvPr>
        </p:nvSpPr>
        <p:spPr>
          <a:xfrm>
            <a:off x="838200" y="365125"/>
            <a:ext cx="7734300" cy="5811838"/>
          </a:xfrm>
        </p:spPr>
        <p:txBody>
          <a:bodyPr vert="eaVert"/>
          <a:lstStyle/>
          <a:p>
            <a:r>
              <a:rPr kumimoji="1" lang="zh-CN" altLang="en-US"/>
              <a:t>编辑母版文本样式
第二级
第三级
第四级
第五级</a:t>
            </a:r>
          </a:p>
        </p:txBody>
      </p:sp>
      <p:sp>
        <p:nvSpPr>
          <p:cNvPr id="4" name="日期占位符 3">
            <a:extLst>
              <a:ext uri="{FF2B5EF4-FFF2-40B4-BE49-F238E27FC236}">
                <a16:creationId xmlns:a16="http://schemas.microsoft.com/office/drawing/2014/main" id="{A845A6BC-6217-924B-A8AB-3C82AB6EE329}"/>
              </a:ext>
            </a:extLst>
          </p:cNvPr>
          <p:cNvSpPr>
            <a:spLocks noGrp="1"/>
          </p:cNvSpPr>
          <p:nvPr>
            <p:ph type="dt" sz="half" idx="10"/>
          </p:nvPr>
        </p:nvSpPr>
        <p:spPr/>
        <p:txBody>
          <a:bodyPr/>
          <a:lstStyle/>
          <a:p>
            <a:fld id="{471B3B40-8BCF-1842-B9A8-4CAF51A366F0}" type="datetimeFigureOut">
              <a:rPr kumimoji="1" lang="zh-CN" altLang="en-US" smtClean="0"/>
              <a:t>2018/11/13</a:t>
            </a:fld>
            <a:endParaRPr kumimoji="1" lang="zh-CN" altLang="en-US"/>
          </a:p>
        </p:txBody>
      </p:sp>
      <p:sp>
        <p:nvSpPr>
          <p:cNvPr id="5" name="页脚占位符 4">
            <a:extLst>
              <a:ext uri="{FF2B5EF4-FFF2-40B4-BE49-F238E27FC236}">
                <a16:creationId xmlns:a16="http://schemas.microsoft.com/office/drawing/2014/main" id="{C444E9D6-1568-8B40-96A7-E47A8F1BC9A2}"/>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7C61569C-74B5-1E42-8698-4D8859046EC0}"/>
              </a:ext>
            </a:extLst>
          </p:cNvPr>
          <p:cNvSpPr>
            <a:spLocks noGrp="1"/>
          </p:cNvSpPr>
          <p:nvPr>
            <p:ph type="sldNum" sz="quarter" idx="12"/>
          </p:nvPr>
        </p:nvSpPr>
        <p:spPr/>
        <p:txBody>
          <a:bodyPr/>
          <a:lstStyle/>
          <a:p>
            <a:fld id="{5A4B617C-7665-BA48-B19A-F82403EB6185}" type="slidenum">
              <a:rPr kumimoji="1" lang="zh-CN" altLang="en-US" smtClean="0"/>
              <a:t>‹#›</a:t>
            </a:fld>
            <a:endParaRPr kumimoji="1" lang="zh-CN" altLang="en-US"/>
          </a:p>
        </p:txBody>
      </p:sp>
    </p:spTree>
    <p:extLst>
      <p:ext uri="{BB962C8B-B14F-4D97-AF65-F5344CB8AC3E}">
        <p14:creationId xmlns:p14="http://schemas.microsoft.com/office/powerpoint/2010/main" val="11645378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22462D-478C-7A48-B331-7F486322F158}"/>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F2001668-C162-6C4C-AC48-5E34C13A823A}"/>
              </a:ext>
            </a:extLst>
          </p:cNvPr>
          <p:cNvSpPr>
            <a:spLocks noGrp="1"/>
          </p:cNvSpPr>
          <p:nvPr>
            <p:ph idx="1"/>
          </p:nvPr>
        </p:nvSpPr>
        <p:spPr/>
        <p:txBody>
          <a:bodyPr/>
          <a:lstStyle/>
          <a:p>
            <a:r>
              <a:rPr kumimoji="1" lang="zh-CN" altLang="en-US"/>
              <a:t>编辑母版文本样式
第二级
第三级
第四级
第五级</a:t>
            </a:r>
          </a:p>
        </p:txBody>
      </p:sp>
      <p:sp>
        <p:nvSpPr>
          <p:cNvPr id="4" name="日期占位符 3">
            <a:extLst>
              <a:ext uri="{FF2B5EF4-FFF2-40B4-BE49-F238E27FC236}">
                <a16:creationId xmlns:a16="http://schemas.microsoft.com/office/drawing/2014/main" id="{9055B799-7B8D-584A-8975-ECE872DE0E44}"/>
              </a:ext>
            </a:extLst>
          </p:cNvPr>
          <p:cNvSpPr>
            <a:spLocks noGrp="1"/>
          </p:cNvSpPr>
          <p:nvPr>
            <p:ph type="dt" sz="half" idx="10"/>
          </p:nvPr>
        </p:nvSpPr>
        <p:spPr/>
        <p:txBody>
          <a:bodyPr/>
          <a:lstStyle/>
          <a:p>
            <a:fld id="{471B3B40-8BCF-1842-B9A8-4CAF51A366F0}" type="datetimeFigureOut">
              <a:rPr kumimoji="1" lang="zh-CN" altLang="en-US" smtClean="0"/>
              <a:t>2018/11/13</a:t>
            </a:fld>
            <a:endParaRPr kumimoji="1" lang="zh-CN" altLang="en-US"/>
          </a:p>
        </p:txBody>
      </p:sp>
      <p:sp>
        <p:nvSpPr>
          <p:cNvPr id="5" name="页脚占位符 4">
            <a:extLst>
              <a:ext uri="{FF2B5EF4-FFF2-40B4-BE49-F238E27FC236}">
                <a16:creationId xmlns:a16="http://schemas.microsoft.com/office/drawing/2014/main" id="{F48C625C-6D7A-B84D-AA4D-2F5E75BCAB4A}"/>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1B17369B-DA0C-E440-8D76-5EAE2DD97735}"/>
              </a:ext>
            </a:extLst>
          </p:cNvPr>
          <p:cNvSpPr>
            <a:spLocks noGrp="1"/>
          </p:cNvSpPr>
          <p:nvPr>
            <p:ph type="sldNum" sz="quarter" idx="12"/>
          </p:nvPr>
        </p:nvSpPr>
        <p:spPr/>
        <p:txBody>
          <a:bodyPr/>
          <a:lstStyle/>
          <a:p>
            <a:fld id="{5A4B617C-7665-BA48-B19A-F82403EB6185}" type="slidenum">
              <a:rPr kumimoji="1" lang="zh-CN" altLang="en-US" smtClean="0"/>
              <a:t>‹#›</a:t>
            </a:fld>
            <a:endParaRPr kumimoji="1" lang="zh-CN" altLang="en-US"/>
          </a:p>
        </p:txBody>
      </p:sp>
    </p:spTree>
    <p:extLst>
      <p:ext uri="{BB962C8B-B14F-4D97-AF65-F5344CB8AC3E}">
        <p14:creationId xmlns:p14="http://schemas.microsoft.com/office/powerpoint/2010/main" val="28018017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BDADEB-2D56-214E-B348-9AA5DA14CD3E}"/>
              </a:ext>
            </a:extLst>
          </p:cNvPr>
          <p:cNvSpPr>
            <a:spLocks noGrp="1"/>
          </p:cNvSpPr>
          <p:nvPr>
            <p:ph type="title"/>
          </p:nvPr>
        </p:nvSpPr>
        <p:spPr>
          <a:xfrm>
            <a:off x="831850" y="1709738"/>
            <a:ext cx="10515600" cy="2852737"/>
          </a:xfrm>
        </p:spPr>
        <p:txBody>
          <a:bodyPr anchor="b"/>
          <a:lstStyle>
            <a:lvl1pPr>
              <a:defRPr sz="6000"/>
            </a:lvl1pPr>
          </a:lstStyle>
          <a:p>
            <a:r>
              <a:rPr kumimoji="1" lang="zh-CN" altLang="en-US"/>
              <a:t>单击此处编辑母版标题样式</a:t>
            </a:r>
          </a:p>
        </p:txBody>
      </p:sp>
      <p:sp>
        <p:nvSpPr>
          <p:cNvPr id="3" name="文本占位符 2">
            <a:extLst>
              <a:ext uri="{FF2B5EF4-FFF2-40B4-BE49-F238E27FC236}">
                <a16:creationId xmlns:a16="http://schemas.microsoft.com/office/drawing/2014/main" id="{05982702-D430-2C43-B51E-073166083A6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kumimoji="1" lang="zh-CN" altLang="en-US"/>
              <a:t>编辑母版文本样式
第二级
第三级
第四级
第五级</a:t>
            </a:r>
          </a:p>
        </p:txBody>
      </p:sp>
      <p:sp>
        <p:nvSpPr>
          <p:cNvPr id="4" name="日期占位符 3">
            <a:extLst>
              <a:ext uri="{FF2B5EF4-FFF2-40B4-BE49-F238E27FC236}">
                <a16:creationId xmlns:a16="http://schemas.microsoft.com/office/drawing/2014/main" id="{A56F4F1C-9453-9947-8273-5B43E802976A}"/>
              </a:ext>
            </a:extLst>
          </p:cNvPr>
          <p:cNvSpPr>
            <a:spLocks noGrp="1"/>
          </p:cNvSpPr>
          <p:nvPr>
            <p:ph type="dt" sz="half" idx="10"/>
          </p:nvPr>
        </p:nvSpPr>
        <p:spPr/>
        <p:txBody>
          <a:bodyPr/>
          <a:lstStyle/>
          <a:p>
            <a:fld id="{471B3B40-8BCF-1842-B9A8-4CAF51A366F0}" type="datetimeFigureOut">
              <a:rPr kumimoji="1" lang="zh-CN" altLang="en-US" smtClean="0"/>
              <a:t>2018/11/13</a:t>
            </a:fld>
            <a:endParaRPr kumimoji="1" lang="zh-CN" altLang="en-US"/>
          </a:p>
        </p:txBody>
      </p:sp>
      <p:sp>
        <p:nvSpPr>
          <p:cNvPr id="5" name="页脚占位符 4">
            <a:extLst>
              <a:ext uri="{FF2B5EF4-FFF2-40B4-BE49-F238E27FC236}">
                <a16:creationId xmlns:a16="http://schemas.microsoft.com/office/drawing/2014/main" id="{B99D0BD6-3224-7749-80CE-E836074F0FA2}"/>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461E33BC-DAB2-B842-8E58-528D91C9590B}"/>
              </a:ext>
            </a:extLst>
          </p:cNvPr>
          <p:cNvSpPr>
            <a:spLocks noGrp="1"/>
          </p:cNvSpPr>
          <p:nvPr>
            <p:ph type="sldNum" sz="quarter" idx="12"/>
          </p:nvPr>
        </p:nvSpPr>
        <p:spPr/>
        <p:txBody>
          <a:bodyPr/>
          <a:lstStyle/>
          <a:p>
            <a:fld id="{5A4B617C-7665-BA48-B19A-F82403EB6185}" type="slidenum">
              <a:rPr kumimoji="1" lang="zh-CN" altLang="en-US" smtClean="0"/>
              <a:t>‹#›</a:t>
            </a:fld>
            <a:endParaRPr kumimoji="1" lang="zh-CN" altLang="en-US"/>
          </a:p>
        </p:txBody>
      </p:sp>
    </p:spTree>
    <p:extLst>
      <p:ext uri="{BB962C8B-B14F-4D97-AF65-F5344CB8AC3E}">
        <p14:creationId xmlns:p14="http://schemas.microsoft.com/office/powerpoint/2010/main" val="10523551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1672D7-8178-0241-B9C1-1A2659FC5502}"/>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E62B26B3-8CFF-9E42-A804-87701AFAC54C}"/>
              </a:ext>
            </a:extLst>
          </p:cNvPr>
          <p:cNvSpPr>
            <a:spLocks noGrp="1"/>
          </p:cNvSpPr>
          <p:nvPr>
            <p:ph sz="half" idx="1"/>
          </p:nvPr>
        </p:nvSpPr>
        <p:spPr>
          <a:xfrm>
            <a:off x="838200" y="1825625"/>
            <a:ext cx="5181600" cy="4351338"/>
          </a:xfrm>
        </p:spPr>
        <p:txBody>
          <a:bodyPr/>
          <a:lstStyle/>
          <a:p>
            <a:r>
              <a:rPr kumimoji="1" lang="zh-CN" altLang="en-US"/>
              <a:t>编辑母版文本样式
第二级
第三级
第四级
第五级</a:t>
            </a:r>
          </a:p>
        </p:txBody>
      </p:sp>
      <p:sp>
        <p:nvSpPr>
          <p:cNvPr id="4" name="内容占位符 3">
            <a:extLst>
              <a:ext uri="{FF2B5EF4-FFF2-40B4-BE49-F238E27FC236}">
                <a16:creationId xmlns:a16="http://schemas.microsoft.com/office/drawing/2014/main" id="{F5B88E38-CE9A-9B41-8898-23CF0503F341}"/>
              </a:ext>
            </a:extLst>
          </p:cNvPr>
          <p:cNvSpPr>
            <a:spLocks noGrp="1"/>
          </p:cNvSpPr>
          <p:nvPr>
            <p:ph sz="half" idx="2"/>
          </p:nvPr>
        </p:nvSpPr>
        <p:spPr>
          <a:xfrm>
            <a:off x="6172200" y="1825625"/>
            <a:ext cx="5181600" cy="4351338"/>
          </a:xfrm>
        </p:spPr>
        <p:txBody>
          <a:bodyPr/>
          <a:lstStyle/>
          <a:p>
            <a:r>
              <a:rPr kumimoji="1" lang="zh-CN" altLang="en-US"/>
              <a:t>编辑母版文本样式
第二级
第三级
第四级
第五级</a:t>
            </a:r>
          </a:p>
        </p:txBody>
      </p:sp>
      <p:sp>
        <p:nvSpPr>
          <p:cNvPr id="5" name="日期占位符 4">
            <a:extLst>
              <a:ext uri="{FF2B5EF4-FFF2-40B4-BE49-F238E27FC236}">
                <a16:creationId xmlns:a16="http://schemas.microsoft.com/office/drawing/2014/main" id="{12C43097-C4B1-AA45-9C74-FE31AF5D05B5}"/>
              </a:ext>
            </a:extLst>
          </p:cNvPr>
          <p:cNvSpPr>
            <a:spLocks noGrp="1"/>
          </p:cNvSpPr>
          <p:nvPr>
            <p:ph type="dt" sz="half" idx="10"/>
          </p:nvPr>
        </p:nvSpPr>
        <p:spPr/>
        <p:txBody>
          <a:bodyPr/>
          <a:lstStyle/>
          <a:p>
            <a:fld id="{471B3B40-8BCF-1842-B9A8-4CAF51A366F0}" type="datetimeFigureOut">
              <a:rPr kumimoji="1" lang="zh-CN" altLang="en-US" smtClean="0"/>
              <a:t>2018/11/13</a:t>
            </a:fld>
            <a:endParaRPr kumimoji="1" lang="zh-CN" altLang="en-US"/>
          </a:p>
        </p:txBody>
      </p:sp>
      <p:sp>
        <p:nvSpPr>
          <p:cNvPr id="6" name="页脚占位符 5">
            <a:extLst>
              <a:ext uri="{FF2B5EF4-FFF2-40B4-BE49-F238E27FC236}">
                <a16:creationId xmlns:a16="http://schemas.microsoft.com/office/drawing/2014/main" id="{79A44597-67C1-634E-A6DE-C7DD3D8C1417}"/>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3A38CB31-E2E0-2842-A892-D49895A2E172}"/>
              </a:ext>
            </a:extLst>
          </p:cNvPr>
          <p:cNvSpPr>
            <a:spLocks noGrp="1"/>
          </p:cNvSpPr>
          <p:nvPr>
            <p:ph type="sldNum" sz="quarter" idx="12"/>
          </p:nvPr>
        </p:nvSpPr>
        <p:spPr/>
        <p:txBody>
          <a:bodyPr/>
          <a:lstStyle/>
          <a:p>
            <a:fld id="{5A4B617C-7665-BA48-B19A-F82403EB6185}" type="slidenum">
              <a:rPr kumimoji="1" lang="zh-CN" altLang="en-US" smtClean="0"/>
              <a:t>‹#›</a:t>
            </a:fld>
            <a:endParaRPr kumimoji="1" lang="zh-CN" altLang="en-US"/>
          </a:p>
        </p:txBody>
      </p:sp>
    </p:spTree>
    <p:extLst>
      <p:ext uri="{BB962C8B-B14F-4D97-AF65-F5344CB8AC3E}">
        <p14:creationId xmlns:p14="http://schemas.microsoft.com/office/powerpoint/2010/main" val="37326233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A4C098-BBFA-C94D-ABD2-5DABB87E819F}"/>
              </a:ext>
            </a:extLst>
          </p:cNvPr>
          <p:cNvSpPr>
            <a:spLocks noGrp="1"/>
          </p:cNvSpPr>
          <p:nvPr>
            <p:ph type="title"/>
          </p:nvPr>
        </p:nvSpPr>
        <p:spPr>
          <a:xfrm>
            <a:off x="839788" y="365125"/>
            <a:ext cx="10515600" cy="1325563"/>
          </a:xfrm>
        </p:spPr>
        <p:txBody>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7C284B6B-F635-F244-A4E6-C73A8CECA37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kumimoji="1" lang="zh-CN" altLang="en-US"/>
              <a:t>编辑母版文本样式
第二级
第三级
第四级
第五级</a:t>
            </a:r>
          </a:p>
        </p:txBody>
      </p:sp>
      <p:sp>
        <p:nvSpPr>
          <p:cNvPr id="4" name="内容占位符 3">
            <a:extLst>
              <a:ext uri="{FF2B5EF4-FFF2-40B4-BE49-F238E27FC236}">
                <a16:creationId xmlns:a16="http://schemas.microsoft.com/office/drawing/2014/main" id="{7F17221D-CFAA-9548-ABD6-92DCE35F5E5A}"/>
              </a:ext>
            </a:extLst>
          </p:cNvPr>
          <p:cNvSpPr>
            <a:spLocks noGrp="1"/>
          </p:cNvSpPr>
          <p:nvPr>
            <p:ph sz="half" idx="2"/>
          </p:nvPr>
        </p:nvSpPr>
        <p:spPr>
          <a:xfrm>
            <a:off x="839788" y="2505075"/>
            <a:ext cx="5157787" cy="3684588"/>
          </a:xfrm>
        </p:spPr>
        <p:txBody>
          <a:bodyPr/>
          <a:lstStyle/>
          <a:p>
            <a:r>
              <a:rPr kumimoji="1" lang="zh-CN" altLang="en-US"/>
              <a:t>编辑母版文本样式
第二级
第三级
第四级
第五级</a:t>
            </a:r>
          </a:p>
        </p:txBody>
      </p:sp>
      <p:sp>
        <p:nvSpPr>
          <p:cNvPr id="5" name="文本占位符 4">
            <a:extLst>
              <a:ext uri="{FF2B5EF4-FFF2-40B4-BE49-F238E27FC236}">
                <a16:creationId xmlns:a16="http://schemas.microsoft.com/office/drawing/2014/main" id="{C14CAFC2-D7CF-3640-A6CB-8DE1DF82774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kumimoji="1" lang="zh-CN" altLang="en-US"/>
              <a:t>编辑母版文本样式
第二级
第三级
第四级
第五级</a:t>
            </a:r>
          </a:p>
        </p:txBody>
      </p:sp>
      <p:sp>
        <p:nvSpPr>
          <p:cNvPr id="6" name="内容占位符 5">
            <a:extLst>
              <a:ext uri="{FF2B5EF4-FFF2-40B4-BE49-F238E27FC236}">
                <a16:creationId xmlns:a16="http://schemas.microsoft.com/office/drawing/2014/main" id="{FC9D6E24-BBCD-8C4C-85AE-4585F2180DB7}"/>
              </a:ext>
            </a:extLst>
          </p:cNvPr>
          <p:cNvSpPr>
            <a:spLocks noGrp="1"/>
          </p:cNvSpPr>
          <p:nvPr>
            <p:ph sz="quarter" idx="4"/>
          </p:nvPr>
        </p:nvSpPr>
        <p:spPr>
          <a:xfrm>
            <a:off x="6172200" y="2505075"/>
            <a:ext cx="5183188" cy="3684588"/>
          </a:xfrm>
        </p:spPr>
        <p:txBody>
          <a:bodyPr/>
          <a:lstStyle/>
          <a:p>
            <a:r>
              <a:rPr kumimoji="1" lang="zh-CN" altLang="en-US"/>
              <a:t>编辑母版文本样式
第二级
第三级
第四级
第五级</a:t>
            </a:r>
          </a:p>
        </p:txBody>
      </p:sp>
      <p:sp>
        <p:nvSpPr>
          <p:cNvPr id="7" name="日期占位符 6">
            <a:extLst>
              <a:ext uri="{FF2B5EF4-FFF2-40B4-BE49-F238E27FC236}">
                <a16:creationId xmlns:a16="http://schemas.microsoft.com/office/drawing/2014/main" id="{04D02009-2F44-6949-8FAB-500827FF2B77}"/>
              </a:ext>
            </a:extLst>
          </p:cNvPr>
          <p:cNvSpPr>
            <a:spLocks noGrp="1"/>
          </p:cNvSpPr>
          <p:nvPr>
            <p:ph type="dt" sz="half" idx="10"/>
          </p:nvPr>
        </p:nvSpPr>
        <p:spPr/>
        <p:txBody>
          <a:bodyPr/>
          <a:lstStyle/>
          <a:p>
            <a:fld id="{471B3B40-8BCF-1842-B9A8-4CAF51A366F0}" type="datetimeFigureOut">
              <a:rPr kumimoji="1" lang="zh-CN" altLang="en-US" smtClean="0"/>
              <a:t>2018/11/13</a:t>
            </a:fld>
            <a:endParaRPr kumimoji="1" lang="zh-CN" altLang="en-US"/>
          </a:p>
        </p:txBody>
      </p:sp>
      <p:sp>
        <p:nvSpPr>
          <p:cNvPr id="8" name="页脚占位符 7">
            <a:extLst>
              <a:ext uri="{FF2B5EF4-FFF2-40B4-BE49-F238E27FC236}">
                <a16:creationId xmlns:a16="http://schemas.microsoft.com/office/drawing/2014/main" id="{D6E379AF-79D8-5244-8562-D52F5AEA2F24}"/>
              </a:ext>
            </a:extLst>
          </p:cNvPr>
          <p:cNvSpPr>
            <a:spLocks noGrp="1"/>
          </p:cNvSpPr>
          <p:nvPr>
            <p:ph type="ftr" sz="quarter" idx="11"/>
          </p:nvPr>
        </p:nvSpPr>
        <p:spPr/>
        <p:txBody>
          <a:bodyPr/>
          <a:lstStyle/>
          <a:p>
            <a:endParaRPr kumimoji="1" lang="zh-CN" altLang="en-US"/>
          </a:p>
        </p:txBody>
      </p:sp>
      <p:sp>
        <p:nvSpPr>
          <p:cNvPr id="9" name="灯片编号占位符 8">
            <a:extLst>
              <a:ext uri="{FF2B5EF4-FFF2-40B4-BE49-F238E27FC236}">
                <a16:creationId xmlns:a16="http://schemas.microsoft.com/office/drawing/2014/main" id="{57C914E2-7241-7C48-A867-2284527367D9}"/>
              </a:ext>
            </a:extLst>
          </p:cNvPr>
          <p:cNvSpPr>
            <a:spLocks noGrp="1"/>
          </p:cNvSpPr>
          <p:nvPr>
            <p:ph type="sldNum" sz="quarter" idx="12"/>
          </p:nvPr>
        </p:nvSpPr>
        <p:spPr/>
        <p:txBody>
          <a:bodyPr/>
          <a:lstStyle/>
          <a:p>
            <a:fld id="{5A4B617C-7665-BA48-B19A-F82403EB6185}" type="slidenum">
              <a:rPr kumimoji="1" lang="zh-CN" altLang="en-US" smtClean="0"/>
              <a:t>‹#›</a:t>
            </a:fld>
            <a:endParaRPr kumimoji="1" lang="zh-CN" altLang="en-US"/>
          </a:p>
        </p:txBody>
      </p:sp>
    </p:spTree>
    <p:extLst>
      <p:ext uri="{BB962C8B-B14F-4D97-AF65-F5344CB8AC3E}">
        <p14:creationId xmlns:p14="http://schemas.microsoft.com/office/powerpoint/2010/main" val="9025152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E36289-AA8D-CE4F-BFEA-0E6AE9112508}"/>
              </a:ext>
            </a:extLst>
          </p:cNvPr>
          <p:cNvSpPr>
            <a:spLocks noGrp="1"/>
          </p:cNvSpPr>
          <p:nvPr>
            <p:ph type="title"/>
          </p:nvPr>
        </p:nvSpPr>
        <p:spPr/>
        <p:txBody>
          <a:bodyPr/>
          <a:lstStyle/>
          <a:p>
            <a:r>
              <a:rPr kumimoji="1" lang="zh-CN" altLang="en-US"/>
              <a:t>单击此处编辑母版标题样式</a:t>
            </a:r>
          </a:p>
        </p:txBody>
      </p:sp>
      <p:sp>
        <p:nvSpPr>
          <p:cNvPr id="3" name="日期占位符 2">
            <a:extLst>
              <a:ext uri="{FF2B5EF4-FFF2-40B4-BE49-F238E27FC236}">
                <a16:creationId xmlns:a16="http://schemas.microsoft.com/office/drawing/2014/main" id="{44777F15-7382-2F47-A11F-11CC258B82A9}"/>
              </a:ext>
            </a:extLst>
          </p:cNvPr>
          <p:cNvSpPr>
            <a:spLocks noGrp="1"/>
          </p:cNvSpPr>
          <p:nvPr>
            <p:ph type="dt" sz="half" idx="10"/>
          </p:nvPr>
        </p:nvSpPr>
        <p:spPr/>
        <p:txBody>
          <a:bodyPr/>
          <a:lstStyle/>
          <a:p>
            <a:fld id="{471B3B40-8BCF-1842-B9A8-4CAF51A366F0}" type="datetimeFigureOut">
              <a:rPr kumimoji="1" lang="zh-CN" altLang="en-US" smtClean="0"/>
              <a:t>2018/11/13</a:t>
            </a:fld>
            <a:endParaRPr kumimoji="1" lang="zh-CN" altLang="en-US"/>
          </a:p>
        </p:txBody>
      </p:sp>
      <p:sp>
        <p:nvSpPr>
          <p:cNvPr id="4" name="页脚占位符 3">
            <a:extLst>
              <a:ext uri="{FF2B5EF4-FFF2-40B4-BE49-F238E27FC236}">
                <a16:creationId xmlns:a16="http://schemas.microsoft.com/office/drawing/2014/main" id="{54821799-8127-A544-8ADC-B872F9403D2B}"/>
              </a:ext>
            </a:extLst>
          </p:cNvPr>
          <p:cNvSpPr>
            <a:spLocks noGrp="1"/>
          </p:cNvSpPr>
          <p:nvPr>
            <p:ph type="ftr" sz="quarter" idx="11"/>
          </p:nvPr>
        </p:nvSpPr>
        <p:spPr/>
        <p:txBody>
          <a:bodyPr/>
          <a:lstStyle/>
          <a:p>
            <a:endParaRPr kumimoji="1" lang="zh-CN" altLang="en-US"/>
          </a:p>
        </p:txBody>
      </p:sp>
      <p:sp>
        <p:nvSpPr>
          <p:cNvPr id="5" name="灯片编号占位符 4">
            <a:extLst>
              <a:ext uri="{FF2B5EF4-FFF2-40B4-BE49-F238E27FC236}">
                <a16:creationId xmlns:a16="http://schemas.microsoft.com/office/drawing/2014/main" id="{F3CC2733-2B30-A74C-B875-4A7D3165F4A6}"/>
              </a:ext>
            </a:extLst>
          </p:cNvPr>
          <p:cNvSpPr>
            <a:spLocks noGrp="1"/>
          </p:cNvSpPr>
          <p:nvPr>
            <p:ph type="sldNum" sz="quarter" idx="12"/>
          </p:nvPr>
        </p:nvSpPr>
        <p:spPr/>
        <p:txBody>
          <a:bodyPr/>
          <a:lstStyle/>
          <a:p>
            <a:fld id="{5A4B617C-7665-BA48-B19A-F82403EB6185}" type="slidenum">
              <a:rPr kumimoji="1" lang="zh-CN" altLang="en-US" smtClean="0"/>
              <a:t>‹#›</a:t>
            </a:fld>
            <a:endParaRPr kumimoji="1" lang="zh-CN" altLang="en-US"/>
          </a:p>
        </p:txBody>
      </p:sp>
    </p:spTree>
    <p:extLst>
      <p:ext uri="{BB962C8B-B14F-4D97-AF65-F5344CB8AC3E}">
        <p14:creationId xmlns:p14="http://schemas.microsoft.com/office/powerpoint/2010/main" val="29930245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876A954-D426-524A-A30E-AADFAC183082}"/>
              </a:ext>
            </a:extLst>
          </p:cNvPr>
          <p:cNvSpPr>
            <a:spLocks noGrp="1"/>
          </p:cNvSpPr>
          <p:nvPr>
            <p:ph type="dt" sz="half" idx="10"/>
          </p:nvPr>
        </p:nvSpPr>
        <p:spPr/>
        <p:txBody>
          <a:bodyPr/>
          <a:lstStyle/>
          <a:p>
            <a:fld id="{471B3B40-8BCF-1842-B9A8-4CAF51A366F0}" type="datetimeFigureOut">
              <a:rPr kumimoji="1" lang="zh-CN" altLang="en-US" smtClean="0"/>
              <a:t>2018/11/13</a:t>
            </a:fld>
            <a:endParaRPr kumimoji="1" lang="zh-CN" altLang="en-US"/>
          </a:p>
        </p:txBody>
      </p:sp>
      <p:sp>
        <p:nvSpPr>
          <p:cNvPr id="3" name="页脚占位符 2">
            <a:extLst>
              <a:ext uri="{FF2B5EF4-FFF2-40B4-BE49-F238E27FC236}">
                <a16:creationId xmlns:a16="http://schemas.microsoft.com/office/drawing/2014/main" id="{9D516EF3-61AA-1A4C-8719-5885FF2AD20E}"/>
              </a:ext>
            </a:extLst>
          </p:cNvPr>
          <p:cNvSpPr>
            <a:spLocks noGrp="1"/>
          </p:cNvSpPr>
          <p:nvPr>
            <p:ph type="ftr" sz="quarter" idx="11"/>
          </p:nvPr>
        </p:nvSpPr>
        <p:spPr/>
        <p:txBody>
          <a:bodyPr/>
          <a:lstStyle/>
          <a:p>
            <a:endParaRPr kumimoji="1" lang="zh-CN" altLang="en-US"/>
          </a:p>
        </p:txBody>
      </p:sp>
      <p:sp>
        <p:nvSpPr>
          <p:cNvPr id="4" name="灯片编号占位符 3">
            <a:extLst>
              <a:ext uri="{FF2B5EF4-FFF2-40B4-BE49-F238E27FC236}">
                <a16:creationId xmlns:a16="http://schemas.microsoft.com/office/drawing/2014/main" id="{D195E3C3-39CA-BA4F-B4B6-DB9AB4B44917}"/>
              </a:ext>
            </a:extLst>
          </p:cNvPr>
          <p:cNvSpPr>
            <a:spLocks noGrp="1"/>
          </p:cNvSpPr>
          <p:nvPr>
            <p:ph type="sldNum" sz="quarter" idx="12"/>
          </p:nvPr>
        </p:nvSpPr>
        <p:spPr/>
        <p:txBody>
          <a:bodyPr/>
          <a:lstStyle/>
          <a:p>
            <a:fld id="{5A4B617C-7665-BA48-B19A-F82403EB6185}" type="slidenum">
              <a:rPr kumimoji="1" lang="zh-CN" altLang="en-US" smtClean="0"/>
              <a:t>‹#›</a:t>
            </a:fld>
            <a:endParaRPr kumimoji="1" lang="zh-CN" altLang="en-US"/>
          </a:p>
        </p:txBody>
      </p:sp>
    </p:spTree>
    <p:extLst>
      <p:ext uri="{BB962C8B-B14F-4D97-AF65-F5344CB8AC3E}">
        <p14:creationId xmlns:p14="http://schemas.microsoft.com/office/powerpoint/2010/main" val="3516211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0932902-B24D-2044-AF02-AD26C1ECEAF6}"/>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内容占位符 2">
            <a:extLst>
              <a:ext uri="{FF2B5EF4-FFF2-40B4-BE49-F238E27FC236}">
                <a16:creationId xmlns:a16="http://schemas.microsoft.com/office/drawing/2014/main" id="{95AF1061-2EEC-B04B-9C3C-87DCB4C3F1E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r>
              <a:rPr kumimoji="1" lang="zh-CN" altLang="en-US"/>
              <a:t>编辑母版文本样式
第二级
第三级
第四级
第五级</a:t>
            </a:r>
          </a:p>
        </p:txBody>
      </p:sp>
      <p:sp>
        <p:nvSpPr>
          <p:cNvPr id="4" name="文本占位符 3">
            <a:extLst>
              <a:ext uri="{FF2B5EF4-FFF2-40B4-BE49-F238E27FC236}">
                <a16:creationId xmlns:a16="http://schemas.microsoft.com/office/drawing/2014/main" id="{ED04B79F-25EB-B944-BBAF-5415A9FE49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kumimoji="1" lang="zh-CN" altLang="en-US"/>
              <a:t>编辑母版文本样式
第二级
第三级
第四级
第五级</a:t>
            </a:r>
          </a:p>
        </p:txBody>
      </p:sp>
      <p:sp>
        <p:nvSpPr>
          <p:cNvPr id="5" name="日期占位符 4">
            <a:extLst>
              <a:ext uri="{FF2B5EF4-FFF2-40B4-BE49-F238E27FC236}">
                <a16:creationId xmlns:a16="http://schemas.microsoft.com/office/drawing/2014/main" id="{AE270320-2F72-584C-BEDB-A388B1CF1885}"/>
              </a:ext>
            </a:extLst>
          </p:cNvPr>
          <p:cNvSpPr>
            <a:spLocks noGrp="1"/>
          </p:cNvSpPr>
          <p:nvPr>
            <p:ph type="dt" sz="half" idx="10"/>
          </p:nvPr>
        </p:nvSpPr>
        <p:spPr/>
        <p:txBody>
          <a:bodyPr/>
          <a:lstStyle/>
          <a:p>
            <a:fld id="{471B3B40-8BCF-1842-B9A8-4CAF51A366F0}" type="datetimeFigureOut">
              <a:rPr kumimoji="1" lang="zh-CN" altLang="en-US" smtClean="0"/>
              <a:t>2018/11/13</a:t>
            </a:fld>
            <a:endParaRPr kumimoji="1" lang="zh-CN" altLang="en-US"/>
          </a:p>
        </p:txBody>
      </p:sp>
      <p:sp>
        <p:nvSpPr>
          <p:cNvPr id="6" name="页脚占位符 5">
            <a:extLst>
              <a:ext uri="{FF2B5EF4-FFF2-40B4-BE49-F238E27FC236}">
                <a16:creationId xmlns:a16="http://schemas.microsoft.com/office/drawing/2014/main" id="{83191690-55F6-5D4B-838F-80DC02C691BD}"/>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5BEC6EDF-5A40-0442-8162-3C67B443D587}"/>
              </a:ext>
            </a:extLst>
          </p:cNvPr>
          <p:cNvSpPr>
            <a:spLocks noGrp="1"/>
          </p:cNvSpPr>
          <p:nvPr>
            <p:ph type="sldNum" sz="quarter" idx="12"/>
          </p:nvPr>
        </p:nvSpPr>
        <p:spPr/>
        <p:txBody>
          <a:bodyPr/>
          <a:lstStyle/>
          <a:p>
            <a:fld id="{5A4B617C-7665-BA48-B19A-F82403EB6185}" type="slidenum">
              <a:rPr kumimoji="1" lang="zh-CN" altLang="en-US" smtClean="0"/>
              <a:t>‹#›</a:t>
            </a:fld>
            <a:endParaRPr kumimoji="1" lang="zh-CN" altLang="en-US"/>
          </a:p>
        </p:txBody>
      </p:sp>
    </p:spTree>
    <p:extLst>
      <p:ext uri="{BB962C8B-B14F-4D97-AF65-F5344CB8AC3E}">
        <p14:creationId xmlns:p14="http://schemas.microsoft.com/office/powerpoint/2010/main" val="24522432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16D358-C1B4-8A4C-8F46-5CDCAC18699F}"/>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图片占位符 2">
            <a:extLst>
              <a:ext uri="{FF2B5EF4-FFF2-40B4-BE49-F238E27FC236}">
                <a16:creationId xmlns:a16="http://schemas.microsoft.com/office/drawing/2014/main" id="{0CBFDC3F-DB54-5647-B929-65E7C768273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a:extLst>
              <a:ext uri="{FF2B5EF4-FFF2-40B4-BE49-F238E27FC236}">
                <a16:creationId xmlns:a16="http://schemas.microsoft.com/office/drawing/2014/main" id="{21DF5786-3D36-7242-B097-B58D1E0BB9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kumimoji="1" lang="zh-CN" altLang="en-US"/>
              <a:t>编辑母版文本样式
第二级
第三级
第四级
第五级</a:t>
            </a:r>
          </a:p>
        </p:txBody>
      </p:sp>
      <p:sp>
        <p:nvSpPr>
          <p:cNvPr id="5" name="日期占位符 4">
            <a:extLst>
              <a:ext uri="{FF2B5EF4-FFF2-40B4-BE49-F238E27FC236}">
                <a16:creationId xmlns:a16="http://schemas.microsoft.com/office/drawing/2014/main" id="{CC42DF42-E890-CB4F-B14B-269F217ABEC4}"/>
              </a:ext>
            </a:extLst>
          </p:cNvPr>
          <p:cNvSpPr>
            <a:spLocks noGrp="1"/>
          </p:cNvSpPr>
          <p:nvPr>
            <p:ph type="dt" sz="half" idx="10"/>
          </p:nvPr>
        </p:nvSpPr>
        <p:spPr/>
        <p:txBody>
          <a:bodyPr/>
          <a:lstStyle/>
          <a:p>
            <a:fld id="{471B3B40-8BCF-1842-B9A8-4CAF51A366F0}" type="datetimeFigureOut">
              <a:rPr kumimoji="1" lang="zh-CN" altLang="en-US" smtClean="0"/>
              <a:t>2018/11/13</a:t>
            </a:fld>
            <a:endParaRPr kumimoji="1" lang="zh-CN" altLang="en-US"/>
          </a:p>
        </p:txBody>
      </p:sp>
      <p:sp>
        <p:nvSpPr>
          <p:cNvPr id="6" name="页脚占位符 5">
            <a:extLst>
              <a:ext uri="{FF2B5EF4-FFF2-40B4-BE49-F238E27FC236}">
                <a16:creationId xmlns:a16="http://schemas.microsoft.com/office/drawing/2014/main" id="{99F9A86D-E554-2141-A64C-2C3BF1B4A75F}"/>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61B6D532-309B-C544-B979-E8FA955B234B}"/>
              </a:ext>
            </a:extLst>
          </p:cNvPr>
          <p:cNvSpPr>
            <a:spLocks noGrp="1"/>
          </p:cNvSpPr>
          <p:nvPr>
            <p:ph type="sldNum" sz="quarter" idx="12"/>
          </p:nvPr>
        </p:nvSpPr>
        <p:spPr/>
        <p:txBody>
          <a:bodyPr/>
          <a:lstStyle/>
          <a:p>
            <a:fld id="{5A4B617C-7665-BA48-B19A-F82403EB6185}" type="slidenum">
              <a:rPr kumimoji="1" lang="zh-CN" altLang="en-US" smtClean="0"/>
              <a:t>‹#›</a:t>
            </a:fld>
            <a:endParaRPr kumimoji="1" lang="zh-CN" altLang="en-US"/>
          </a:p>
        </p:txBody>
      </p:sp>
    </p:spTree>
    <p:extLst>
      <p:ext uri="{BB962C8B-B14F-4D97-AF65-F5344CB8AC3E}">
        <p14:creationId xmlns:p14="http://schemas.microsoft.com/office/powerpoint/2010/main" val="36549337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0E3A8D6B-89BE-F44E-9E1C-BCC87A0DEBF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B1287849-8377-D049-8703-E1E83355A45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r>
              <a:rPr kumimoji="1" lang="zh-CN" altLang="en-US"/>
              <a:t>编辑母版文本样式
第二级
第三级
第四级
第五级</a:t>
            </a:r>
          </a:p>
        </p:txBody>
      </p:sp>
      <p:sp>
        <p:nvSpPr>
          <p:cNvPr id="4" name="日期占位符 3">
            <a:extLst>
              <a:ext uri="{FF2B5EF4-FFF2-40B4-BE49-F238E27FC236}">
                <a16:creationId xmlns:a16="http://schemas.microsoft.com/office/drawing/2014/main" id="{C7715177-4BC9-BC45-8E3F-526A2938FAF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71B3B40-8BCF-1842-B9A8-4CAF51A366F0}" type="datetimeFigureOut">
              <a:rPr kumimoji="1" lang="zh-CN" altLang="en-US" smtClean="0"/>
              <a:t>2018/11/13</a:t>
            </a:fld>
            <a:endParaRPr kumimoji="1" lang="zh-CN" altLang="en-US"/>
          </a:p>
        </p:txBody>
      </p:sp>
      <p:sp>
        <p:nvSpPr>
          <p:cNvPr id="5" name="页脚占位符 4">
            <a:extLst>
              <a:ext uri="{FF2B5EF4-FFF2-40B4-BE49-F238E27FC236}">
                <a16:creationId xmlns:a16="http://schemas.microsoft.com/office/drawing/2014/main" id="{38FB7F0E-02AB-5046-BB44-FBFFB1C87AD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灯片编号占位符 5">
            <a:extLst>
              <a:ext uri="{FF2B5EF4-FFF2-40B4-BE49-F238E27FC236}">
                <a16:creationId xmlns:a16="http://schemas.microsoft.com/office/drawing/2014/main" id="{C4993FC0-7717-F14C-AB67-940BC6AEB34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A4B617C-7665-BA48-B19A-F82403EB6185}" type="slidenum">
              <a:rPr kumimoji="1" lang="zh-CN" altLang="en-US" smtClean="0"/>
              <a:t>‹#›</a:t>
            </a:fld>
            <a:endParaRPr kumimoji="1" lang="zh-CN" altLang="en-US"/>
          </a:p>
        </p:txBody>
      </p:sp>
    </p:spTree>
    <p:extLst>
      <p:ext uri="{BB962C8B-B14F-4D97-AF65-F5344CB8AC3E}">
        <p14:creationId xmlns:p14="http://schemas.microsoft.com/office/powerpoint/2010/main" val="42476474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140.png"/></Relationships>
</file>

<file path=ppt/slides/_rels/slide3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44.png"/></Relationships>
</file>

<file path=ppt/slides/_rels/slide3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46.png"/></Relationships>
</file>

<file path=ppt/slides/_rels/slide3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48.png"/></Relationships>
</file>

<file path=ppt/slides/_rels/slide3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50.png"/></Relationships>
</file>

<file path=ppt/slides/_rels/slide3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52.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tiff"/><Relationship Id="rId4" Type="http://schemas.openxmlformats.org/officeDocument/2006/relationships/image" Target="../media/image5.tiff"/></Relationships>
</file>

<file path=ppt/slides/_rels/slide5.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image" Target="../media/image9.tiff"/><Relationship Id="rId1" Type="http://schemas.openxmlformats.org/officeDocument/2006/relationships/slideLayout" Target="../slideLayouts/slideLayout2.xml"/><Relationship Id="rId4" Type="http://schemas.openxmlformats.org/officeDocument/2006/relationships/image" Target="../media/image11.tiff"/></Relationships>
</file>

<file path=ppt/slides/_rels/slide7.xml.rels><?xml version="1.0" encoding="UTF-8" standalone="yes"?>
<Relationships xmlns="http://schemas.openxmlformats.org/package/2006/relationships"><Relationship Id="rId2" Type="http://schemas.openxmlformats.org/officeDocument/2006/relationships/image" Target="../media/image12.gi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tiff"/><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EBF11C-2662-BC41-8E28-E5656EAB124D}"/>
              </a:ext>
            </a:extLst>
          </p:cNvPr>
          <p:cNvSpPr>
            <a:spLocks noGrp="1"/>
          </p:cNvSpPr>
          <p:nvPr>
            <p:ph type="ctrTitle"/>
          </p:nvPr>
        </p:nvSpPr>
        <p:spPr/>
        <p:txBody>
          <a:bodyPr/>
          <a:lstStyle/>
          <a:p>
            <a:r>
              <a:rPr kumimoji="1" lang="zh-CN" altLang="en-US" dirty="0"/>
              <a:t>卷积网络</a:t>
            </a:r>
          </a:p>
        </p:txBody>
      </p:sp>
      <p:sp>
        <p:nvSpPr>
          <p:cNvPr id="3" name="副标题 2">
            <a:extLst>
              <a:ext uri="{FF2B5EF4-FFF2-40B4-BE49-F238E27FC236}">
                <a16:creationId xmlns:a16="http://schemas.microsoft.com/office/drawing/2014/main" id="{CF5BBB2A-CDDA-5544-A604-DEF2839D5568}"/>
              </a:ext>
            </a:extLst>
          </p:cNvPr>
          <p:cNvSpPr>
            <a:spLocks noGrp="1"/>
          </p:cNvSpPr>
          <p:nvPr>
            <p:ph type="subTitle" idx="1"/>
          </p:nvPr>
        </p:nvSpPr>
        <p:spPr/>
        <p:txBody>
          <a:bodyPr/>
          <a:lstStyle/>
          <a:p>
            <a:endParaRPr kumimoji="1" lang="zh-CN" altLang="en-US" dirty="0"/>
          </a:p>
        </p:txBody>
      </p:sp>
    </p:spTree>
    <p:extLst>
      <p:ext uri="{BB962C8B-B14F-4D97-AF65-F5344CB8AC3E}">
        <p14:creationId xmlns:p14="http://schemas.microsoft.com/office/powerpoint/2010/main" val="27511436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C68263-5315-4D4F-BF73-3B9C6FEB0E48}"/>
              </a:ext>
            </a:extLst>
          </p:cNvPr>
          <p:cNvSpPr>
            <a:spLocks noGrp="1"/>
          </p:cNvSpPr>
          <p:nvPr>
            <p:ph type="title"/>
          </p:nvPr>
        </p:nvSpPr>
        <p:spPr>
          <a:xfrm>
            <a:off x="489857" y="223612"/>
            <a:ext cx="10515600" cy="952046"/>
          </a:xfrm>
        </p:spPr>
        <p:txBody>
          <a:bodyPr/>
          <a:lstStyle/>
          <a:p>
            <a:r>
              <a:rPr kumimoji="1" lang="zh-CN" altLang="en-US" b="1" dirty="0"/>
              <a:t>互相关函数</a:t>
            </a:r>
          </a:p>
        </p:txBody>
      </p:sp>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4C474AE7-5105-334A-BDC0-6A98F18C724B}"/>
                  </a:ext>
                </a:extLst>
              </p:cNvPr>
              <p:cNvSpPr txBox="1"/>
              <p:nvPr/>
            </p:nvSpPr>
            <p:spPr>
              <a:xfrm>
                <a:off x="680224" y="1175658"/>
                <a:ext cx="10883591" cy="4324838"/>
              </a:xfrm>
              <a:prstGeom prst="rect">
                <a:avLst/>
              </a:prstGeom>
              <a:noFill/>
            </p:spPr>
            <p:txBody>
              <a:bodyPr wrap="square" rtlCol="0">
                <a:spAutoFit/>
              </a:bodyPr>
              <a:lstStyle/>
              <a:p>
                <a:r>
                  <a:rPr kumimoji="1" lang="zh-CN" altLang="en-US" dirty="0"/>
                  <a:t>若使用一个二维的核</a:t>
                </a:r>
                <a:r>
                  <a:rPr kumimoji="1" lang="en-US" altLang="zh-CN" dirty="0"/>
                  <a:t>K</a:t>
                </a:r>
                <a:r>
                  <a:rPr kumimoji="1" lang="zh-CN" altLang="en-US" dirty="0"/>
                  <a:t>对二维图像</a:t>
                </a:r>
                <a:r>
                  <a:rPr kumimoji="1" lang="en-US" altLang="zh-CN" dirty="0"/>
                  <a:t>I</a:t>
                </a:r>
                <a:r>
                  <a:rPr kumimoji="1" lang="zh-CN" altLang="en-US" dirty="0"/>
                  <a:t>进行卷积运算，根据卷积的公式，有</a:t>
                </a:r>
                <a:r>
                  <a:rPr kumimoji="1" lang="en-US" altLang="zh-CN" dirty="0"/>
                  <a:t>:</a:t>
                </a:r>
              </a:p>
              <a:p>
                <a:endParaRPr kumimoji="1" lang="en-US" altLang="zh-CN" dirty="0"/>
              </a:p>
              <a:p>
                <a:pPr/>
                <a14:m>
                  <m:oMathPara xmlns:m="http://schemas.openxmlformats.org/officeDocument/2006/math">
                    <m:oMathParaPr>
                      <m:jc m:val="centerGroup"/>
                    </m:oMathParaPr>
                    <m:oMath xmlns:m="http://schemas.openxmlformats.org/officeDocument/2006/math">
                      <m:r>
                        <a:rPr lang="en-US" altLang="zh-CN">
                          <a:latin typeface="Cambria Math" panose="02040503050406030204" pitchFamily="18" charset="0"/>
                        </a:rPr>
                        <m:t>𝑆</m:t>
                      </m:r>
                      <m:d>
                        <m:dPr>
                          <m:ctrlPr>
                            <a:rPr lang="en-US" altLang="zh-CN" i="1">
                              <a:latin typeface="Cambria Math" panose="02040503050406030204" pitchFamily="18" charset="0"/>
                            </a:rPr>
                          </m:ctrlPr>
                        </m:dPr>
                        <m:e>
                          <m:r>
                            <a:rPr lang="en-US" altLang="zh-CN">
                              <a:latin typeface="Cambria Math" panose="02040503050406030204" pitchFamily="18" charset="0"/>
                            </a:rPr>
                            <m:t>𝑖</m:t>
                          </m:r>
                          <m:r>
                            <a:rPr lang="en-US" altLang="zh-CN">
                              <a:latin typeface="Cambria Math" panose="02040503050406030204" pitchFamily="18" charset="0"/>
                            </a:rPr>
                            <m:t>,</m:t>
                          </m:r>
                          <m:r>
                            <a:rPr lang="en-US" altLang="zh-CN">
                              <a:latin typeface="Cambria Math" panose="02040503050406030204" pitchFamily="18" charset="0"/>
                            </a:rPr>
                            <m:t>𝑗</m:t>
                          </m:r>
                        </m:e>
                      </m:d>
                      <m:r>
                        <a:rPr lang="en-US" altLang="zh-CN">
                          <a:latin typeface="Cambria Math" panose="02040503050406030204" pitchFamily="18" charset="0"/>
                        </a:rPr>
                        <m:t>=</m:t>
                      </m:r>
                      <m:d>
                        <m:dPr>
                          <m:ctrlPr>
                            <a:rPr lang="en-US" altLang="zh-CN" i="1">
                              <a:latin typeface="Cambria Math" panose="02040503050406030204" pitchFamily="18" charset="0"/>
                            </a:rPr>
                          </m:ctrlPr>
                        </m:dPr>
                        <m:e>
                          <m:r>
                            <a:rPr lang="en-US" altLang="zh-CN">
                              <a:latin typeface="Cambria Math" panose="02040503050406030204" pitchFamily="18" charset="0"/>
                            </a:rPr>
                            <m:t>𝐼</m:t>
                          </m:r>
                          <m:r>
                            <a:rPr lang="en-US" altLang="zh-CN">
                              <a:latin typeface="Cambria Math" panose="02040503050406030204" pitchFamily="18" charset="0"/>
                            </a:rPr>
                            <m:t>∗</m:t>
                          </m:r>
                          <m:r>
                            <a:rPr lang="en-US" altLang="zh-CN">
                              <a:latin typeface="Cambria Math" panose="02040503050406030204" pitchFamily="18" charset="0"/>
                            </a:rPr>
                            <m:t>𝑘</m:t>
                          </m:r>
                        </m:e>
                      </m:d>
                      <m:d>
                        <m:dPr>
                          <m:ctrlPr>
                            <a:rPr lang="en-US" altLang="zh-CN" i="1">
                              <a:latin typeface="Cambria Math" panose="02040503050406030204" pitchFamily="18" charset="0"/>
                            </a:rPr>
                          </m:ctrlPr>
                        </m:dPr>
                        <m:e>
                          <m:r>
                            <a:rPr lang="en-US" altLang="zh-CN">
                              <a:latin typeface="Cambria Math" panose="02040503050406030204" pitchFamily="18" charset="0"/>
                            </a:rPr>
                            <m:t>𝑖</m:t>
                          </m:r>
                          <m:r>
                            <a:rPr lang="en-US" altLang="zh-CN">
                              <a:latin typeface="Cambria Math" panose="02040503050406030204" pitchFamily="18" charset="0"/>
                            </a:rPr>
                            <m:t>,</m:t>
                          </m:r>
                          <m:r>
                            <a:rPr lang="en-US" altLang="zh-CN">
                              <a:latin typeface="Cambria Math" panose="02040503050406030204" pitchFamily="18" charset="0"/>
                            </a:rPr>
                            <m:t>𝑗</m:t>
                          </m:r>
                        </m:e>
                      </m:d>
                      <m:r>
                        <a:rPr lang="en-US" altLang="zh-CN">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a:latin typeface="Cambria Math" panose="02040503050406030204" pitchFamily="18" charset="0"/>
                            </a:rPr>
                            <m:t>𝑚</m:t>
                          </m:r>
                        </m:sub>
                        <m:sup/>
                        <m:e>
                          <m:nary>
                            <m:naryPr>
                              <m:chr m:val="∑"/>
                              <m:supHide m:val="on"/>
                              <m:ctrlPr>
                                <a:rPr lang="en-US" altLang="zh-CN" i="1">
                                  <a:latin typeface="Cambria Math" panose="02040503050406030204" pitchFamily="18" charset="0"/>
                                </a:rPr>
                              </m:ctrlPr>
                            </m:naryPr>
                            <m:sub>
                              <m:r>
                                <m:rPr>
                                  <m:brk m:alnAt="7"/>
                                </m:rPr>
                                <a:rPr lang="en-US" altLang="zh-CN">
                                  <a:latin typeface="Cambria Math" panose="02040503050406030204" pitchFamily="18" charset="0"/>
                                </a:rPr>
                                <m:t>𝑛</m:t>
                              </m:r>
                            </m:sub>
                            <m:sup/>
                            <m:e>
                              <m:r>
                                <a:rPr lang="en-US" altLang="zh-CN">
                                  <a:latin typeface="Cambria Math" panose="02040503050406030204" pitchFamily="18" charset="0"/>
                                </a:rPr>
                                <m:t>𝐼</m:t>
                              </m:r>
                              <m:d>
                                <m:dPr>
                                  <m:ctrlPr>
                                    <a:rPr lang="en-US" altLang="zh-CN" i="1">
                                      <a:latin typeface="Cambria Math" panose="02040503050406030204" pitchFamily="18" charset="0"/>
                                    </a:rPr>
                                  </m:ctrlPr>
                                </m:dPr>
                                <m:e>
                                  <m:r>
                                    <a:rPr lang="en-US" altLang="zh-CN">
                                      <a:latin typeface="Cambria Math" panose="02040503050406030204" pitchFamily="18" charset="0"/>
                                    </a:rPr>
                                    <m:t>𝑚</m:t>
                                  </m:r>
                                  <m:r>
                                    <a:rPr lang="en-US" altLang="zh-CN">
                                      <a:latin typeface="Cambria Math" panose="02040503050406030204" pitchFamily="18" charset="0"/>
                                    </a:rPr>
                                    <m:t>,</m:t>
                                  </m:r>
                                  <m:r>
                                    <a:rPr lang="en-US" altLang="zh-CN">
                                      <a:latin typeface="Cambria Math" panose="02040503050406030204" pitchFamily="18" charset="0"/>
                                    </a:rPr>
                                    <m:t>𝑛</m:t>
                                  </m:r>
                                </m:e>
                              </m:d>
                              <m:r>
                                <a:rPr lang="en-US" altLang="zh-CN">
                                  <a:latin typeface="Cambria Math" panose="02040503050406030204" pitchFamily="18" charset="0"/>
                                </a:rPr>
                                <m:t>𝐾</m:t>
                              </m:r>
                              <m:d>
                                <m:dPr>
                                  <m:ctrlPr>
                                    <a:rPr lang="en-US" altLang="zh-CN" i="1">
                                      <a:latin typeface="Cambria Math" panose="02040503050406030204" pitchFamily="18" charset="0"/>
                                    </a:rPr>
                                  </m:ctrlPr>
                                </m:dPr>
                                <m:e>
                                  <m:r>
                                    <a:rPr lang="en-US" altLang="zh-CN">
                                      <a:latin typeface="Cambria Math" panose="02040503050406030204" pitchFamily="18" charset="0"/>
                                    </a:rPr>
                                    <m:t>𝑖</m:t>
                                  </m:r>
                                  <m:r>
                                    <a:rPr lang="en-US" altLang="zh-CN">
                                      <a:latin typeface="Cambria Math" panose="02040503050406030204" pitchFamily="18" charset="0"/>
                                    </a:rPr>
                                    <m:t>−</m:t>
                                  </m:r>
                                  <m:r>
                                    <a:rPr lang="en-US" altLang="zh-CN">
                                      <a:latin typeface="Cambria Math" panose="02040503050406030204" pitchFamily="18" charset="0"/>
                                    </a:rPr>
                                    <m:t>𝑚</m:t>
                                  </m:r>
                                  <m:r>
                                    <a:rPr lang="en-US" altLang="zh-CN">
                                      <a:latin typeface="Cambria Math" panose="02040503050406030204" pitchFamily="18" charset="0"/>
                                    </a:rPr>
                                    <m:t>,</m:t>
                                  </m:r>
                                  <m:r>
                                    <a:rPr lang="en-US" altLang="zh-CN">
                                      <a:latin typeface="Cambria Math" panose="02040503050406030204" pitchFamily="18" charset="0"/>
                                    </a:rPr>
                                    <m:t>𝑗</m:t>
                                  </m:r>
                                  <m:r>
                                    <a:rPr lang="en-US" altLang="zh-CN">
                                      <a:latin typeface="Cambria Math" panose="02040503050406030204" pitchFamily="18" charset="0"/>
                                    </a:rPr>
                                    <m:t>−</m:t>
                                  </m:r>
                                  <m:r>
                                    <a:rPr lang="en-US" altLang="zh-CN">
                                      <a:latin typeface="Cambria Math" panose="02040503050406030204" pitchFamily="18" charset="0"/>
                                    </a:rPr>
                                    <m:t>𝑛</m:t>
                                  </m:r>
                                </m:e>
                              </m:d>
                            </m:e>
                          </m:nary>
                        </m:e>
                      </m:nary>
                    </m:oMath>
                  </m:oMathPara>
                </a14:m>
                <a:endParaRPr kumimoji="1" lang="en-US" altLang="zh-CN" dirty="0"/>
              </a:p>
              <a:p>
                <a:r>
                  <a:rPr kumimoji="1" lang="zh-CN" altLang="en-US" dirty="0"/>
                  <a:t>根据卷积的可交换性，有</a:t>
                </a:r>
                <a:r>
                  <a:rPr kumimoji="1" lang="en-US" altLang="zh-CN" dirty="0"/>
                  <a:t>:</a:t>
                </a:r>
              </a:p>
              <a:p>
                <a:endParaRPr kumimoji="1" lang="en-US" altLang="zh-CN" dirty="0"/>
              </a:p>
              <a:p>
                <a:pPr/>
                <a14:m>
                  <m:oMathPara xmlns:m="http://schemas.openxmlformats.org/officeDocument/2006/math">
                    <m:oMathParaPr>
                      <m:jc m:val="centerGroup"/>
                    </m:oMathParaPr>
                    <m:oMath xmlns:m="http://schemas.openxmlformats.org/officeDocument/2006/math">
                      <m:r>
                        <a:rPr lang="en-US" altLang="zh-CN">
                          <a:latin typeface="Cambria Math" panose="02040503050406030204" pitchFamily="18" charset="0"/>
                        </a:rPr>
                        <m:t>𝑆</m:t>
                      </m:r>
                      <m:d>
                        <m:dPr>
                          <m:ctrlPr>
                            <a:rPr lang="en-US" altLang="zh-CN" i="1">
                              <a:latin typeface="Cambria Math" panose="02040503050406030204" pitchFamily="18" charset="0"/>
                            </a:rPr>
                          </m:ctrlPr>
                        </m:dPr>
                        <m:e>
                          <m:r>
                            <a:rPr lang="en-US" altLang="zh-CN">
                              <a:latin typeface="Cambria Math" panose="02040503050406030204" pitchFamily="18" charset="0"/>
                            </a:rPr>
                            <m:t>𝑖</m:t>
                          </m:r>
                          <m:r>
                            <a:rPr lang="en-US" altLang="zh-CN">
                              <a:latin typeface="Cambria Math" panose="02040503050406030204" pitchFamily="18" charset="0"/>
                            </a:rPr>
                            <m:t>,</m:t>
                          </m:r>
                          <m:r>
                            <a:rPr lang="en-US" altLang="zh-CN">
                              <a:latin typeface="Cambria Math" panose="02040503050406030204" pitchFamily="18" charset="0"/>
                            </a:rPr>
                            <m:t>𝑗</m:t>
                          </m:r>
                        </m:e>
                      </m:d>
                      <m:r>
                        <a:rPr lang="en-US" altLang="zh-CN">
                          <a:latin typeface="Cambria Math" panose="02040503050406030204" pitchFamily="18" charset="0"/>
                        </a:rPr>
                        <m:t>=</m:t>
                      </m:r>
                      <m:d>
                        <m:dPr>
                          <m:ctrlPr>
                            <a:rPr lang="en-US" altLang="zh-CN" i="1">
                              <a:latin typeface="Cambria Math" panose="02040503050406030204" pitchFamily="18" charset="0"/>
                            </a:rPr>
                          </m:ctrlPr>
                        </m:dPr>
                        <m:e>
                          <m:r>
                            <a:rPr lang="en-US" altLang="zh-CN">
                              <a:latin typeface="Cambria Math" panose="02040503050406030204" pitchFamily="18" charset="0"/>
                            </a:rPr>
                            <m:t>𝐾</m:t>
                          </m:r>
                          <m:r>
                            <a:rPr lang="en-US" altLang="zh-CN">
                              <a:latin typeface="Cambria Math" panose="02040503050406030204" pitchFamily="18" charset="0"/>
                            </a:rPr>
                            <m:t>∗</m:t>
                          </m:r>
                          <m:r>
                            <a:rPr lang="en-US" altLang="zh-CN">
                              <a:latin typeface="Cambria Math" panose="02040503050406030204" pitchFamily="18" charset="0"/>
                            </a:rPr>
                            <m:t>𝐼</m:t>
                          </m:r>
                        </m:e>
                      </m:d>
                      <m:d>
                        <m:dPr>
                          <m:ctrlPr>
                            <a:rPr lang="en-US" altLang="zh-CN" i="1">
                              <a:latin typeface="Cambria Math" panose="02040503050406030204" pitchFamily="18" charset="0"/>
                            </a:rPr>
                          </m:ctrlPr>
                        </m:dPr>
                        <m:e>
                          <m:r>
                            <a:rPr lang="en-US" altLang="zh-CN">
                              <a:latin typeface="Cambria Math" panose="02040503050406030204" pitchFamily="18" charset="0"/>
                            </a:rPr>
                            <m:t>𝑖</m:t>
                          </m:r>
                          <m:r>
                            <a:rPr lang="en-US" altLang="zh-CN">
                              <a:latin typeface="Cambria Math" panose="02040503050406030204" pitchFamily="18" charset="0"/>
                            </a:rPr>
                            <m:t>,</m:t>
                          </m:r>
                          <m:r>
                            <a:rPr lang="en-US" altLang="zh-CN">
                              <a:latin typeface="Cambria Math" panose="02040503050406030204" pitchFamily="18" charset="0"/>
                            </a:rPr>
                            <m:t>𝑗</m:t>
                          </m:r>
                        </m:e>
                      </m:d>
                      <m:r>
                        <a:rPr lang="en-US" altLang="zh-CN">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a:latin typeface="Cambria Math" panose="02040503050406030204" pitchFamily="18" charset="0"/>
                            </a:rPr>
                            <m:t>𝑚</m:t>
                          </m:r>
                        </m:sub>
                        <m:sup/>
                        <m:e>
                          <m:nary>
                            <m:naryPr>
                              <m:chr m:val="∑"/>
                              <m:supHide m:val="on"/>
                              <m:ctrlPr>
                                <a:rPr lang="en-US" altLang="zh-CN" i="1">
                                  <a:latin typeface="Cambria Math" panose="02040503050406030204" pitchFamily="18" charset="0"/>
                                </a:rPr>
                              </m:ctrlPr>
                            </m:naryPr>
                            <m:sub>
                              <m:r>
                                <m:rPr>
                                  <m:brk m:alnAt="7"/>
                                </m:rPr>
                                <a:rPr lang="en-US" altLang="zh-CN">
                                  <a:latin typeface="Cambria Math" panose="02040503050406030204" pitchFamily="18" charset="0"/>
                                </a:rPr>
                                <m:t>𝑛</m:t>
                              </m:r>
                            </m:sub>
                            <m:sup/>
                            <m:e>
                              <m:r>
                                <a:rPr lang="en-US" altLang="zh-CN">
                                  <a:latin typeface="Cambria Math" panose="02040503050406030204" pitchFamily="18" charset="0"/>
                                </a:rPr>
                                <m:t>𝐼</m:t>
                              </m:r>
                              <m:d>
                                <m:dPr>
                                  <m:ctrlPr>
                                    <a:rPr lang="en-US" altLang="zh-CN" i="1">
                                      <a:latin typeface="Cambria Math" panose="02040503050406030204" pitchFamily="18" charset="0"/>
                                    </a:rPr>
                                  </m:ctrlPr>
                                </m:dPr>
                                <m:e>
                                  <m:r>
                                    <a:rPr lang="en-US" altLang="zh-CN">
                                      <a:latin typeface="Cambria Math" panose="02040503050406030204" pitchFamily="18" charset="0"/>
                                    </a:rPr>
                                    <m:t>𝑖</m:t>
                                  </m:r>
                                  <m:r>
                                    <a:rPr lang="en-US" altLang="zh-CN">
                                      <a:latin typeface="Cambria Math" panose="02040503050406030204" pitchFamily="18" charset="0"/>
                                    </a:rPr>
                                    <m:t>−</m:t>
                                  </m:r>
                                  <m:r>
                                    <a:rPr lang="en-US" altLang="zh-CN">
                                      <a:latin typeface="Cambria Math" panose="02040503050406030204" pitchFamily="18" charset="0"/>
                                    </a:rPr>
                                    <m:t>𝑚</m:t>
                                  </m:r>
                                  <m:r>
                                    <a:rPr lang="en-US" altLang="zh-CN">
                                      <a:latin typeface="Cambria Math" panose="02040503050406030204" pitchFamily="18" charset="0"/>
                                    </a:rPr>
                                    <m:t>,</m:t>
                                  </m:r>
                                  <m:r>
                                    <a:rPr lang="en-US" altLang="zh-CN">
                                      <a:latin typeface="Cambria Math" panose="02040503050406030204" pitchFamily="18" charset="0"/>
                                    </a:rPr>
                                    <m:t>𝑗</m:t>
                                  </m:r>
                                  <m:r>
                                    <a:rPr lang="en-US" altLang="zh-CN">
                                      <a:latin typeface="Cambria Math" panose="02040503050406030204" pitchFamily="18" charset="0"/>
                                    </a:rPr>
                                    <m:t>−</m:t>
                                  </m:r>
                                  <m:r>
                                    <a:rPr lang="en-US" altLang="zh-CN">
                                      <a:latin typeface="Cambria Math" panose="02040503050406030204" pitchFamily="18" charset="0"/>
                                    </a:rPr>
                                    <m:t>𝑛</m:t>
                                  </m:r>
                                </m:e>
                              </m:d>
                              <m:r>
                                <a:rPr lang="en-US" altLang="zh-CN">
                                  <a:latin typeface="Cambria Math" panose="02040503050406030204" pitchFamily="18" charset="0"/>
                                </a:rPr>
                                <m:t>𝐾</m:t>
                              </m:r>
                              <m:r>
                                <a:rPr lang="en-US" altLang="zh-CN">
                                  <a:latin typeface="Cambria Math" panose="02040503050406030204" pitchFamily="18" charset="0"/>
                                </a:rPr>
                                <m:t>(</m:t>
                              </m:r>
                              <m:r>
                                <a:rPr lang="en-US" altLang="zh-CN">
                                  <a:latin typeface="Cambria Math" panose="02040503050406030204" pitchFamily="18" charset="0"/>
                                </a:rPr>
                                <m:t>𝑚</m:t>
                              </m:r>
                              <m:r>
                                <a:rPr lang="en-US" altLang="zh-CN">
                                  <a:latin typeface="Cambria Math" panose="02040503050406030204" pitchFamily="18" charset="0"/>
                                </a:rPr>
                                <m:t>,</m:t>
                              </m:r>
                              <m:r>
                                <a:rPr lang="en-US" altLang="zh-CN">
                                  <a:latin typeface="Cambria Math" panose="02040503050406030204" pitchFamily="18" charset="0"/>
                                </a:rPr>
                                <m:t>𝑛</m:t>
                              </m:r>
                              <m:r>
                                <a:rPr lang="en-US" altLang="zh-CN">
                                  <a:latin typeface="Cambria Math" panose="02040503050406030204" pitchFamily="18" charset="0"/>
                                </a:rPr>
                                <m:t>)</m:t>
                              </m:r>
                            </m:e>
                          </m:nary>
                        </m:e>
                      </m:nary>
                    </m:oMath>
                  </m:oMathPara>
                </a14:m>
                <a:endParaRPr kumimoji="1" lang="en-US" altLang="zh-CN" dirty="0"/>
              </a:p>
              <a:p>
                <a:r>
                  <a:rPr kumimoji="1" lang="zh-CN" altLang="en-US" dirty="0"/>
                  <a:t>事实上，很多机器学习库实现的都是</a:t>
                </a:r>
                <a:r>
                  <a:rPr kumimoji="1" lang="zh-CN" altLang="en-US" b="1" dirty="0"/>
                  <a:t>互相关函数</a:t>
                </a:r>
                <a:r>
                  <a:rPr kumimoji="1" lang="zh-CN" altLang="en-US" dirty="0"/>
                  <a:t>，互相关函数与卷积运算类似，只不过卷积的核是经过翻转的，而互相关函数没有对核进行翻转</a:t>
                </a:r>
                <a:endParaRPr kumimoji="1" lang="en-US" altLang="zh-CN" dirty="0"/>
              </a:p>
              <a:p>
                <a:endParaRPr kumimoji="1" lang="en-US" altLang="zh-CN" dirty="0"/>
              </a:p>
              <a:p>
                <a:pPr/>
                <a14:m>
                  <m:oMathPara xmlns:m="http://schemas.openxmlformats.org/officeDocument/2006/math">
                    <m:oMathParaPr>
                      <m:jc m:val="centerGroup"/>
                    </m:oMathParaPr>
                    <m:oMath xmlns:m="http://schemas.openxmlformats.org/officeDocument/2006/math">
                      <m:r>
                        <a:rPr lang="en-US" altLang="zh-CN">
                          <a:latin typeface="Cambria Math" panose="02040503050406030204" pitchFamily="18" charset="0"/>
                        </a:rPr>
                        <m:t>𝑆</m:t>
                      </m:r>
                      <m:d>
                        <m:dPr>
                          <m:ctrlPr>
                            <a:rPr lang="en-US" altLang="zh-CN" i="1">
                              <a:latin typeface="Cambria Math" panose="02040503050406030204" pitchFamily="18" charset="0"/>
                            </a:rPr>
                          </m:ctrlPr>
                        </m:dPr>
                        <m:e>
                          <m:r>
                            <a:rPr lang="en-US" altLang="zh-CN">
                              <a:latin typeface="Cambria Math" panose="02040503050406030204" pitchFamily="18" charset="0"/>
                            </a:rPr>
                            <m:t>𝑖</m:t>
                          </m:r>
                          <m:r>
                            <a:rPr lang="en-US" altLang="zh-CN">
                              <a:latin typeface="Cambria Math" panose="02040503050406030204" pitchFamily="18" charset="0"/>
                            </a:rPr>
                            <m:t>,</m:t>
                          </m:r>
                          <m:r>
                            <a:rPr lang="en-US" altLang="zh-CN">
                              <a:latin typeface="Cambria Math" panose="02040503050406030204" pitchFamily="18" charset="0"/>
                            </a:rPr>
                            <m:t>𝑗</m:t>
                          </m:r>
                        </m:e>
                      </m:d>
                      <m:r>
                        <a:rPr lang="en-US" altLang="zh-CN">
                          <a:latin typeface="Cambria Math" panose="02040503050406030204" pitchFamily="18" charset="0"/>
                        </a:rPr>
                        <m:t>=</m:t>
                      </m:r>
                      <m:d>
                        <m:dPr>
                          <m:ctrlPr>
                            <a:rPr lang="en-US" altLang="zh-CN" i="1">
                              <a:latin typeface="Cambria Math" panose="02040503050406030204" pitchFamily="18" charset="0"/>
                            </a:rPr>
                          </m:ctrlPr>
                        </m:dPr>
                        <m:e>
                          <m:r>
                            <a:rPr lang="en-US" altLang="zh-CN">
                              <a:latin typeface="Cambria Math" panose="02040503050406030204" pitchFamily="18" charset="0"/>
                            </a:rPr>
                            <m:t>𝐼</m:t>
                          </m:r>
                          <m:r>
                            <a:rPr lang="en-US" altLang="zh-CN">
                              <a:latin typeface="Cambria Math" panose="02040503050406030204" pitchFamily="18" charset="0"/>
                            </a:rPr>
                            <m:t>∗</m:t>
                          </m:r>
                          <m:r>
                            <a:rPr lang="en-US" altLang="zh-CN">
                              <a:latin typeface="Cambria Math" panose="02040503050406030204" pitchFamily="18" charset="0"/>
                            </a:rPr>
                            <m:t>𝐾</m:t>
                          </m:r>
                        </m:e>
                      </m:d>
                      <m:d>
                        <m:dPr>
                          <m:ctrlPr>
                            <a:rPr lang="en-US" altLang="zh-CN" i="1">
                              <a:latin typeface="Cambria Math" panose="02040503050406030204" pitchFamily="18" charset="0"/>
                            </a:rPr>
                          </m:ctrlPr>
                        </m:dPr>
                        <m:e>
                          <m:r>
                            <a:rPr lang="en-US" altLang="zh-CN">
                              <a:latin typeface="Cambria Math" panose="02040503050406030204" pitchFamily="18" charset="0"/>
                            </a:rPr>
                            <m:t>𝑖</m:t>
                          </m:r>
                          <m:r>
                            <a:rPr lang="en-US" altLang="zh-CN">
                              <a:latin typeface="Cambria Math" panose="02040503050406030204" pitchFamily="18" charset="0"/>
                            </a:rPr>
                            <m:t>,</m:t>
                          </m:r>
                          <m:r>
                            <a:rPr lang="en-US" altLang="zh-CN">
                              <a:latin typeface="Cambria Math" panose="02040503050406030204" pitchFamily="18" charset="0"/>
                            </a:rPr>
                            <m:t>𝑗</m:t>
                          </m:r>
                        </m:e>
                      </m:d>
                      <m:r>
                        <a:rPr lang="en-US" altLang="zh-CN">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a:latin typeface="Cambria Math" panose="02040503050406030204" pitchFamily="18" charset="0"/>
                            </a:rPr>
                            <m:t>𝑚</m:t>
                          </m:r>
                        </m:sub>
                        <m:sup/>
                        <m:e>
                          <m:nary>
                            <m:naryPr>
                              <m:chr m:val="∑"/>
                              <m:supHide m:val="on"/>
                              <m:ctrlPr>
                                <a:rPr lang="en-US" altLang="zh-CN" i="1">
                                  <a:latin typeface="Cambria Math" panose="02040503050406030204" pitchFamily="18" charset="0"/>
                                </a:rPr>
                              </m:ctrlPr>
                            </m:naryPr>
                            <m:sub>
                              <m:r>
                                <m:rPr>
                                  <m:brk m:alnAt="7"/>
                                </m:rPr>
                                <a:rPr lang="en-US" altLang="zh-CN">
                                  <a:latin typeface="Cambria Math" panose="02040503050406030204" pitchFamily="18" charset="0"/>
                                </a:rPr>
                                <m:t>𝑛</m:t>
                              </m:r>
                            </m:sub>
                            <m:sup/>
                            <m:e>
                              <m:r>
                                <a:rPr lang="en-US" altLang="zh-CN">
                                  <a:latin typeface="Cambria Math" panose="02040503050406030204" pitchFamily="18" charset="0"/>
                                </a:rPr>
                                <m:t>𝐼</m:t>
                              </m:r>
                              <m:d>
                                <m:dPr>
                                  <m:ctrlPr>
                                    <a:rPr lang="en-US" altLang="zh-CN" i="1">
                                      <a:latin typeface="Cambria Math" panose="02040503050406030204" pitchFamily="18" charset="0"/>
                                    </a:rPr>
                                  </m:ctrlPr>
                                </m:dPr>
                                <m:e>
                                  <m:r>
                                    <a:rPr lang="en-US" altLang="zh-CN">
                                      <a:latin typeface="Cambria Math" panose="02040503050406030204" pitchFamily="18" charset="0"/>
                                    </a:rPr>
                                    <m:t>𝑖</m:t>
                                  </m:r>
                                  <m:r>
                                    <a:rPr lang="en-US" altLang="zh-CN">
                                      <a:latin typeface="Cambria Math" panose="02040503050406030204" pitchFamily="18" charset="0"/>
                                    </a:rPr>
                                    <m:t>+</m:t>
                                  </m:r>
                                  <m:r>
                                    <a:rPr lang="en-US" altLang="zh-CN">
                                      <a:latin typeface="Cambria Math" panose="02040503050406030204" pitchFamily="18" charset="0"/>
                                    </a:rPr>
                                    <m:t>𝑚</m:t>
                                  </m:r>
                                  <m:r>
                                    <a:rPr lang="en-US" altLang="zh-CN">
                                      <a:latin typeface="Cambria Math" panose="02040503050406030204" pitchFamily="18" charset="0"/>
                                    </a:rPr>
                                    <m:t>,</m:t>
                                  </m:r>
                                  <m:r>
                                    <a:rPr lang="en-US" altLang="zh-CN">
                                      <a:latin typeface="Cambria Math" panose="02040503050406030204" pitchFamily="18" charset="0"/>
                                    </a:rPr>
                                    <m:t>𝑗</m:t>
                                  </m:r>
                                  <m:r>
                                    <a:rPr lang="en-US" altLang="zh-CN">
                                      <a:latin typeface="Cambria Math" panose="02040503050406030204" pitchFamily="18" charset="0"/>
                                    </a:rPr>
                                    <m:t>+</m:t>
                                  </m:r>
                                  <m:r>
                                    <a:rPr lang="en-US" altLang="zh-CN">
                                      <a:latin typeface="Cambria Math" panose="02040503050406030204" pitchFamily="18" charset="0"/>
                                    </a:rPr>
                                    <m:t>𝑛</m:t>
                                  </m:r>
                                </m:e>
                              </m:d>
                              <m:r>
                                <a:rPr lang="en-US" altLang="zh-CN">
                                  <a:latin typeface="Cambria Math" panose="02040503050406030204" pitchFamily="18" charset="0"/>
                                </a:rPr>
                                <m:t>𝐾</m:t>
                              </m:r>
                              <m:r>
                                <a:rPr lang="en-US" altLang="zh-CN">
                                  <a:latin typeface="Cambria Math" panose="02040503050406030204" pitchFamily="18" charset="0"/>
                                </a:rPr>
                                <m:t>(</m:t>
                              </m:r>
                              <m:r>
                                <a:rPr lang="en-US" altLang="zh-CN">
                                  <a:latin typeface="Cambria Math" panose="02040503050406030204" pitchFamily="18" charset="0"/>
                                </a:rPr>
                                <m:t>𝑚</m:t>
                              </m:r>
                              <m:r>
                                <a:rPr lang="en-US" altLang="zh-CN">
                                  <a:latin typeface="Cambria Math" panose="02040503050406030204" pitchFamily="18" charset="0"/>
                                </a:rPr>
                                <m:t>,</m:t>
                              </m:r>
                              <m:r>
                                <a:rPr lang="en-US" altLang="zh-CN">
                                  <a:latin typeface="Cambria Math" panose="02040503050406030204" pitchFamily="18" charset="0"/>
                                </a:rPr>
                                <m:t>𝑛</m:t>
                              </m:r>
                              <m:r>
                                <a:rPr lang="en-US" altLang="zh-CN">
                                  <a:latin typeface="Cambria Math" panose="02040503050406030204" pitchFamily="18" charset="0"/>
                                </a:rPr>
                                <m:t>)</m:t>
                              </m:r>
                            </m:e>
                          </m:nary>
                        </m:e>
                      </m:nary>
                    </m:oMath>
                  </m:oMathPara>
                </a14:m>
                <a:endParaRPr kumimoji="1" lang="en-US" altLang="zh-CN" dirty="0"/>
              </a:p>
              <a:p>
                <a:endParaRPr kumimoji="1" lang="zh-CN" altLang="en-US" dirty="0"/>
              </a:p>
            </p:txBody>
          </p:sp>
        </mc:Choice>
        <mc:Fallback xmlns="">
          <p:sp>
            <p:nvSpPr>
              <p:cNvPr id="4" name="文本框 3">
                <a:extLst>
                  <a:ext uri="{FF2B5EF4-FFF2-40B4-BE49-F238E27FC236}">
                    <a16:creationId xmlns:a16="http://schemas.microsoft.com/office/drawing/2014/main" id="{4C474AE7-5105-334A-BDC0-6A98F18C724B}"/>
                  </a:ext>
                </a:extLst>
              </p:cNvPr>
              <p:cNvSpPr txBox="1">
                <a:spLocks noRot="1" noChangeAspect="1" noMove="1" noResize="1" noEditPoints="1" noAdjustHandles="1" noChangeArrowheads="1" noChangeShapeType="1" noTextEdit="1"/>
              </p:cNvSpPr>
              <p:nvPr/>
            </p:nvSpPr>
            <p:spPr>
              <a:xfrm>
                <a:off x="680224" y="1175658"/>
                <a:ext cx="10883591" cy="4324838"/>
              </a:xfrm>
              <a:prstGeom prst="rect">
                <a:avLst/>
              </a:prstGeom>
              <a:blipFill>
                <a:blip r:embed="rId3"/>
                <a:stretch>
                  <a:fillRect l="-466" t="-9091" b="-2316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2416565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4C830C3C-8942-0246-A93D-B7DD01A34B2E}"/>
              </a:ext>
            </a:extLst>
          </p:cNvPr>
          <p:cNvPicPr>
            <a:picLocks noChangeAspect="1"/>
          </p:cNvPicPr>
          <p:nvPr/>
        </p:nvPicPr>
        <p:blipFill>
          <a:blip r:embed="rId3"/>
          <a:stretch>
            <a:fillRect/>
          </a:stretch>
        </p:blipFill>
        <p:spPr>
          <a:xfrm>
            <a:off x="801563" y="1394567"/>
            <a:ext cx="4946094" cy="4788519"/>
          </a:xfrm>
          <a:prstGeom prst="rect">
            <a:avLst/>
          </a:prstGeom>
        </p:spPr>
      </p:pic>
      <p:sp>
        <p:nvSpPr>
          <p:cNvPr id="7" name="标题 1">
            <a:extLst>
              <a:ext uri="{FF2B5EF4-FFF2-40B4-BE49-F238E27FC236}">
                <a16:creationId xmlns:a16="http://schemas.microsoft.com/office/drawing/2014/main" id="{559BA3E2-A9AC-EC49-BD65-6F541CA9EAF1}"/>
              </a:ext>
            </a:extLst>
          </p:cNvPr>
          <p:cNvSpPr txBox="1">
            <a:spLocks/>
          </p:cNvSpPr>
          <p:nvPr/>
        </p:nvSpPr>
        <p:spPr>
          <a:xfrm>
            <a:off x="489857" y="223612"/>
            <a:ext cx="10515600" cy="95204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b="1" dirty="0"/>
              <a:t>卷积</a:t>
            </a:r>
          </a:p>
        </p:txBody>
      </p:sp>
      <p:sp>
        <p:nvSpPr>
          <p:cNvPr id="8" name="文本框 7">
            <a:extLst>
              <a:ext uri="{FF2B5EF4-FFF2-40B4-BE49-F238E27FC236}">
                <a16:creationId xmlns:a16="http://schemas.microsoft.com/office/drawing/2014/main" id="{A7C3EE11-6CF5-BC43-9072-5EFB4780D0EA}"/>
              </a:ext>
            </a:extLst>
          </p:cNvPr>
          <p:cNvSpPr txBox="1"/>
          <p:nvPr/>
        </p:nvSpPr>
        <p:spPr>
          <a:xfrm>
            <a:off x="5958466" y="2036824"/>
            <a:ext cx="5431971" cy="923330"/>
          </a:xfrm>
          <a:prstGeom prst="rect">
            <a:avLst/>
          </a:prstGeom>
          <a:noFill/>
        </p:spPr>
        <p:txBody>
          <a:bodyPr wrap="square" rtlCol="0">
            <a:spAutoFit/>
          </a:bodyPr>
          <a:lstStyle/>
          <a:p>
            <a:r>
              <a:rPr kumimoji="1" lang="zh-CN" altLang="en-US" dirty="0"/>
              <a:t>左图为一个在二维张量上进行卷积运算的例子。</a:t>
            </a:r>
            <a:endParaRPr kumimoji="1" lang="en-US" altLang="zh-CN" dirty="0"/>
          </a:p>
          <a:p>
            <a:r>
              <a:rPr kumimoji="1" lang="zh-CN" altLang="en-US" dirty="0"/>
              <a:t>事实上，图示中的操作使用的是互相关函数，即没有对核进行翻转</a:t>
            </a:r>
          </a:p>
        </p:txBody>
      </p:sp>
    </p:spTree>
    <p:extLst>
      <p:ext uri="{BB962C8B-B14F-4D97-AF65-F5344CB8AC3E}">
        <p14:creationId xmlns:p14="http://schemas.microsoft.com/office/powerpoint/2010/main" val="29088867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a:extLst>
              <a:ext uri="{FF2B5EF4-FFF2-40B4-BE49-F238E27FC236}">
                <a16:creationId xmlns:a16="http://schemas.microsoft.com/office/drawing/2014/main" id="{559BA3E2-A9AC-EC49-BD65-6F541CA9EAF1}"/>
              </a:ext>
            </a:extLst>
          </p:cNvPr>
          <p:cNvSpPr txBox="1">
            <a:spLocks/>
          </p:cNvSpPr>
          <p:nvPr/>
        </p:nvSpPr>
        <p:spPr>
          <a:xfrm>
            <a:off x="489857" y="223612"/>
            <a:ext cx="10515600" cy="95204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b="1" dirty="0"/>
              <a:t>卷积的三个重要思想</a:t>
            </a:r>
          </a:p>
        </p:txBody>
      </p:sp>
      <p:sp>
        <p:nvSpPr>
          <p:cNvPr id="5" name="文本框 4">
            <a:extLst>
              <a:ext uri="{FF2B5EF4-FFF2-40B4-BE49-F238E27FC236}">
                <a16:creationId xmlns:a16="http://schemas.microsoft.com/office/drawing/2014/main" id="{3AEFE8FA-02AF-644F-88F6-D8570406DB04}"/>
              </a:ext>
            </a:extLst>
          </p:cNvPr>
          <p:cNvSpPr txBox="1"/>
          <p:nvPr/>
        </p:nvSpPr>
        <p:spPr>
          <a:xfrm>
            <a:off x="598715" y="1306286"/>
            <a:ext cx="10515600" cy="646331"/>
          </a:xfrm>
          <a:prstGeom prst="rect">
            <a:avLst/>
          </a:prstGeom>
          <a:noFill/>
        </p:spPr>
        <p:txBody>
          <a:bodyPr wrap="square" rtlCol="0">
            <a:spAutoFit/>
          </a:bodyPr>
          <a:lstStyle/>
          <a:p>
            <a:r>
              <a:rPr kumimoji="1" lang="zh-CN" altLang="en-US" dirty="0"/>
              <a:t>卷积的三个重要思想分别是：</a:t>
            </a:r>
            <a:r>
              <a:rPr kumimoji="1" lang="zh-CN" altLang="en-US" b="1" dirty="0"/>
              <a:t>稀疏交互</a:t>
            </a:r>
            <a:r>
              <a:rPr kumimoji="1" lang="en-US" altLang="zh-CN" b="1" dirty="0"/>
              <a:t>(sparse interactions)</a:t>
            </a:r>
            <a:r>
              <a:rPr kumimoji="1" lang="zh-CN" altLang="en-US" b="1" dirty="0"/>
              <a:t>、参数共享</a:t>
            </a:r>
            <a:r>
              <a:rPr kumimoji="1" lang="en-US" altLang="zh-CN" b="1" dirty="0"/>
              <a:t>(parameter sharing)</a:t>
            </a:r>
            <a:r>
              <a:rPr kumimoji="1" lang="zh-CN" altLang="en-US" b="1" dirty="0"/>
              <a:t>、等变表示</a:t>
            </a:r>
            <a:r>
              <a:rPr kumimoji="1" lang="en-US" altLang="zh-CN" b="1" dirty="0"/>
              <a:t>(equivariant representations)</a:t>
            </a:r>
          </a:p>
        </p:txBody>
      </p:sp>
      <p:sp>
        <p:nvSpPr>
          <p:cNvPr id="6" name="文本框 5">
            <a:extLst>
              <a:ext uri="{FF2B5EF4-FFF2-40B4-BE49-F238E27FC236}">
                <a16:creationId xmlns:a16="http://schemas.microsoft.com/office/drawing/2014/main" id="{2FF080CA-023C-A541-AA03-54DDB4FB0A7E}"/>
              </a:ext>
            </a:extLst>
          </p:cNvPr>
          <p:cNvSpPr txBox="1"/>
          <p:nvPr/>
        </p:nvSpPr>
        <p:spPr>
          <a:xfrm>
            <a:off x="598715" y="2405743"/>
            <a:ext cx="10515600" cy="646331"/>
          </a:xfrm>
          <a:prstGeom prst="rect">
            <a:avLst/>
          </a:prstGeom>
          <a:noFill/>
        </p:spPr>
        <p:txBody>
          <a:bodyPr wrap="square" rtlCol="0">
            <a:spAutoFit/>
          </a:bodyPr>
          <a:lstStyle/>
          <a:p>
            <a:pPr marL="285750" indent="-285750">
              <a:buFont typeface="Arial" panose="020B0604020202020204" pitchFamily="34" charset="0"/>
              <a:buChar char="•"/>
            </a:pPr>
            <a:r>
              <a:rPr kumimoji="1" lang="zh-CN" altLang="en-US" b="1" dirty="0"/>
              <a:t>稀疏交互</a:t>
            </a:r>
            <a:r>
              <a:rPr kumimoji="1" lang="en-US" altLang="zh-CN" b="1" dirty="0"/>
              <a:t>: </a:t>
            </a:r>
            <a:r>
              <a:rPr kumimoji="1" lang="zh-CN" altLang="en-US" dirty="0"/>
              <a:t>全连接网络，参数矩阵中的每一个参数都描述了一个输入单元和输出单元的交互，也就是说，每一个输入和每一个输出都有直接的交互</a:t>
            </a:r>
            <a:endParaRPr kumimoji="1" lang="en-US" altLang="zh-CN" dirty="0"/>
          </a:p>
        </p:txBody>
      </p:sp>
      <p:pic>
        <p:nvPicPr>
          <p:cNvPr id="2" name="图片 1">
            <a:extLst>
              <a:ext uri="{FF2B5EF4-FFF2-40B4-BE49-F238E27FC236}">
                <a16:creationId xmlns:a16="http://schemas.microsoft.com/office/drawing/2014/main" id="{8D114C4D-AE01-9942-8478-61721D88DDB2}"/>
              </a:ext>
            </a:extLst>
          </p:cNvPr>
          <p:cNvPicPr>
            <a:picLocks noChangeAspect="1"/>
          </p:cNvPicPr>
          <p:nvPr/>
        </p:nvPicPr>
        <p:blipFill>
          <a:blip r:embed="rId3"/>
          <a:stretch>
            <a:fillRect/>
          </a:stretch>
        </p:blipFill>
        <p:spPr>
          <a:xfrm>
            <a:off x="3204028" y="3255737"/>
            <a:ext cx="5783943" cy="2516243"/>
          </a:xfrm>
          <a:prstGeom prst="rect">
            <a:avLst/>
          </a:prstGeom>
        </p:spPr>
      </p:pic>
    </p:spTree>
    <p:extLst>
      <p:ext uri="{BB962C8B-B14F-4D97-AF65-F5344CB8AC3E}">
        <p14:creationId xmlns:p14="http://schemas.microsoft.com/office/powerpoint/2010/main" val="1738013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a:extLst>
              <a:ext uri="{FF2B5EF4-FFF2-40B4-BE49-F238E27FC236}">
                <a16:creationId xmlns:a16="http://schemas.microsoft.com/office/drawing/2014/main" id="{559BA3E2-A9AC-EC49-BD65-6F541CA9EAF1}"/>
              </a:ext>
            </a:extLst>
          </p:cNvPr>
          <p:cNvSpPr txBox="1">
            <a:spLocks/>
          </p:cNvSpPr>
          <p:nvPr/>
        </p:nvSpPr>
        <p:spPr>
          <a:xfrm>
            <a:off x="489857" y="223612"/>
            <a:ext cx="10515600" cy="95204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b="1" dirty="0"/>
              <a:t>卷积的三个重要思想</a:t>
            </a:r>
          </a:p>
        </p:txBody>
      </p:sp>
      <p:sp>
        <p:nvSpPr>
          <p:cNvPr id="6" name="文本框 5">
            <a:extLst>
              <a:ext uri="{FF2B5EF4-FFF2-40B4-BE49-F238E27FC236}">
                <a16:creationId xmlns:a16="http://schemas.microsoft.com/office/drawing/2014/main" id="{2FF080CA-023C-A541-AA03-54DDB4FB0A7E}"/>
              </a:ext>
            </a:extLst>
          </p:cNvPr>
          <p:cNvSpPr txBox="1"/>
          <p:nvPr/>
        </p:nvSpPr>
        <p:spPr>
          <a:xfrm>
            <a:off x="576943" y="1295400"/>
            <a:ext cx="10515600" cy="923330"/>
          </a:xfrm>
          <a:prstGeom prst="rect">
            <a:avLst/>
          </a:prstGeom>
          <a:noFill/>
        </p:spPr>
        <p:txBody>
          <a:bodyPr wrap="square" rtlCol="0">
            <a:spAutoFit/>
          </a:bodyPr>
          <a:lstStyle/>
          <a:p>
            <a:r>
              <a:rPr kumimoji="1" lang="zh-CN" altLang="en-US" dirty="0"/>
              <a:t>而卷积网络具有</a:t>
            </a:r>
            <a:r>
              <a:rPr kumimoji="1" lang="zh-CN" altLang="en-US" b="1" dirty="0"/>
              <a:t>稀疏交互</a:t>
            </a:r>
            <a:r>
              <a:rPr kumimoji="1" lang="zh-CN" altLang="en-US" dirty="0"/>
              <a:t>的特征，因为核的大小往往远小于输入大小。对于</a:t>
            </a:r>
            <a:r>
              <a:rPr kumimoji="1" lang="en-US" altLang="zh-CN" dirty="0"/>
              <a:t>m</a:t>
            </a:r>
            <a:r>
              <a:rPr kumimoji="1" lang="zh-CN" altLang="en-US" dirty="0"/>
              <a:t>个输入和</a:t>
            </a:r>
            <a:r>
              <a:rPr kumimoji="1" lang="en-US" altLang="zh-CN" dirty="0"/>
              <a:t>n</a:t>
            </a:r>
            <a:r>
              <a:rPr kumimoji="1" lang="zh-CN" altLang="en-US" dirty="0"/>
              <a:t>个输出</a:t>
            </a:r>
            <a:r>
              <a:rPr kumimoji="1" lang="en-US" altLang="zh-CN" dirty="0"/>
              <a:t>,</a:t>
            </a:r>
            <a:r>
              <a:rPr kumimoji="1" lang="zh-CN" altLang="en-US" dirty="0"/>
              <a:t>传统的全连接网络需要</a:t>
            </a:r>
            <a:r>
              <a:rPr kumimoji="1" lang="en-US" altLang="zh-CN" dirty="0"/>
              <a:t>m</a:t>
            </a:r>
            <a:r>
              <a:rPr kumimoji="1" lang="zh-CN" altLang="en-US" dirty="0"/>
              <a:t>*</a:t>
            </a:r>
            <a:r>
              <a:rPr kumimoji="1" lang="en-US" altLang="zh-CN" dirty="0"/>
              <a:t>n</a:t>
            </a:r>
            <a:r>
              <a:rPr kumimoji="1" lang="zh-CN" altLang="en-US" dirty="0"/>
              <a:t>个参数</a:t>
            </a:r>
            <a:r>
              <a:rPr kumimoji="1" lang="en-US" altLang="zh-CN" dirty="0"/>
              <a:t>,</a:t>
            </a:r>
            <a:r>
              <a:rPr kumimoji="1" lang="zh-CN" altLang="en-US" dirty="0"/>
              <a:t>而对于窗口大小为</a:t>
            </a:r>
            <a:r>
              <a:rPr kumimoji="1" lang="en-US" altLang="zh-CN" dirty="0"/>
              <a:t>k</a:t>
            </a:r>
            <a:r>
              <a:rPr kumimoji="1" lang="zh-CN" altLang="en-US" dirty="0"/>
              <a:t>的卷积神经网络，只需要</a:t>
            </a:r>
            <a:r>
              <a:rPr kumimoji="1" lang="en-US" altLang="zh-CN" dirty="0"/>
              <a:t>k*n</a:t>
            </a:r>
            <a:r>
              <a:rPr kumimoji="1" lang="zh-CN" altLang="en-US" dirty="0"/>
              <a:t>个参数，</a:t>
            </a:r>
            <a:r>
              <a:rPr kumimoji="1" lang="en-US" altLang="zh-CN" dirty="0"/>
              <a:t>k</a:t>
            </a:r>
            <a:r>
              <a:rPr kumimoji="1" lang="zh-CN" altLang="en-US" dirty="0"/>
              <a:t>往往在远小于</a:t>
            </a:r>
            <a:r>
              <a:rPr kumimoji="1" lang="en-US" altLang="zh-CN" dirty="0"/>
              <a:t>m</a:t>
            </a:r>
            <a:r>
              <a:rPr kumimoji="1" lang="zh-CN" altLang="en-US" dirty="0"/>
              <a:t>时，就能获得良好的表现。</a:t>
            </a:r>
            <a:endParaRPr kumimoji="1" lang="en-US" altLang="zh-CN" dirty="0"/>
          </a:p>
        </p:txBody>
      </p:sp>
      <p:pic>
        <p:nvPicPr>
          <p:cNvPr id="3" name="图片 2">
            <a:extLst>
              <a:ext uri="{FF2B5EF4-FFF2-40B4-BE49-F238E27FC236}">
                <a16:creationId xmlns:a16="http://schemas.microsoft.com/office/drawing/2014/main" id="{EBD3E145-A13F-7842-91D9-9DCEC970216D}"/>
              </a:ext>
            </a:extLst>
          </p:cNvPr>
          <p:cNvPicPr>
            <a:picLocks noChangeAspect="1"/>
          </p:cNvPicPr>
          <p:nvPr/>
        </p:nvPicPr>
        <p:blipFill>
          <a:blip r:embed="rId3"/>
          <a:stretch>
            <a:fillRect/>
          </a:stretch>
        </p:blipFill>
        <p:spPr>
          <a:xfrm>
            <a:off x="489857" y="2526631"/>
            <a:ext cx="5040086" cy="2268751"/>
          </a:xfrm>
          <a:prstGeom prst="rect">
            <a:avLst/>
          </a:prstGeom>
        </p:spPr>
      </p:pic>
      <p:sp>
        <p:nvSpPr>
          <p:cNvPr id="8" name="文本框 7">
            <a:extLst>
              <a:ext uri="{FF2B5EF4-FFF2-40B4-BE49-F238E27FC236}">
                <a16:creationId xmlns:a16="http://schemas.microsoft.com/office/drawing/2014/main" id="{8598DBBD-207A-724B-ABD7-35911D03F64B}"/>
              </a:ext>
            </a:extLst>
          </p:cNvPr>
          <p:cNvSpPr txBox="1"/>
          <p:nvPr/>
        </p:nvSpPr>
        <p:spPr>
          <a:xfrm>
            <a:off x="718457" y="5214257"/>
            <a:ext cx="10515600" cy="646331"/>
          </a:xfrm>
          <a:prstGeom prst="rect">
            <a:avLst/>
          </a:prstGeom>
          <a:noFill/>
        </p:spPr>
        <p:txBody>
          <a:bodyPr wrap="square" rtlCol="0">
            <a:spAutoFit/>
          </a:bodyPr>
          <a:lstStyle/>
          <a:p>
            <a:r>
              <a:rPr kumimoji="1" lang="zh-CN" altLang="en-US" dirty="0"/>
              <a:t>尽管卷积神经网络中的直接连接都是比较稀疏的，但是处在更深层中的单元可以间接地连接到全部或者部分输入图像，因此卷积神经网络往往需要多层卷积才能奏效</a:t>
            </a:r>
            <a:endParaRPr kumimoji="1" lang="en-US" altLang="zh-CN" dirty="0"/>
          </a:p>
        </p:txBody>
      </p:sp>
      <p:pic>
        <p:nvPicPr>
          <p:cNvPr id="4" name="图片 3">
            <a:extLst>
              <a:ext uri="{FF2B5EF4-FFF2-40B4-BE49-F238E27FC236}">
                <a16:creationId xmlns:a16="http://schemas.microsoft.com/office/drawing/2014/main" id="{DE655545-7DF2-BF4D-9491-F736E2474923}"/>
              </a:ext>
            </a:extLst>
          </p:cNvPr>
          <p:cNvPicPr>
            <a:picLocks noChangeAspect="1"/>
          </p:cNvPicPr>
          <p:nvPr/>
        </p:nvPicPr>
        <p:blipFill>
          <a:blip r:embed="rId4"/>
          <a:stretch>
            <a:fillRect/>
          </a:stretch>
        </p:blipFill>
        <p:spPr>
          <a:xfrm>
            <a:off x="6268470" y="2582118"/>
            <a:ext cx="4497501" cy="2268751"/>
          </a:xfrm>
          <a:prstGeom prst="rect">
            <a:avLst/>
          </a:prstGeom>
        </p:spPr>
      </p:pic>
    </p:spTree>
    <p:extLst>
      <p:ext uri="{BB962C8B-B14F-4D97-AF65-F5344CB8AC3E}">
        <p14:creationId xmlns:p14="http://schemas.microsoft.com/office/powerpoint/2010/main" val="42378310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a:extLst>
              <a:ext uri="{FF2B5EF4-FFF2-40B4-BE49-F238E27FC236}">
                <a16:creationId xmlns:a16="http://schemas.microsoft.com/office/drawing/2014/main" id="{559BA3E2-A9AC-EC49-BD65-6F541CA9EAF1}"/>
              </a:ext>
            </a:extLst>
          </p:cNvPr>
          <p:cNvSpPr txBox="1">
            <a:spLocks/>
          </p:cNvSpPr>
          <p:nvPr/>
        </p:nvSpPr>
        <p:spPr>
          <a:xfrm>
            <a:off x="489857" y="223612"/>
            <a:ext cx="10515600" cy="95204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b="1" dirty="0"/>
              <a:t>卷积的三个重要思想</a:t>
            </a:r>
          </a:p>
        </p:txBody>
      </p:sp>
      <p:sp>
        <p:nvSpPr>
          <p:cNvPr id="5" name="文本框 4">
            <a:extLst>
              <a:ext uri="{FF2B5EF4-FFF2-40B4-BE49-F238E27FC236}">
                <a16:creationId xmlns:a16="http://schemas.microsoft.com/office/drawing/2014/main" id="{64E99A0F-F44F-744C-874A-8F74829A02C6}"/>
              </a:ext>
            </a:extLst>
          </p:cNvPr>
          <p:cNvSpPr txBox="1"/>
          <p:nvPr/>
        </p:nvSpPr>
        <p:spPr>
          <a:xfrm>
            <a:off x="598715" y="1338943"/>
            <a:ext cx="10515600" cy="369332"/>
          </a:xfrm>
          <a:prstGeom prst="rect">
            <a:avLst/>
          </a:prstGeom>
          <a:noFill/>
        </p:spPr>
        <p:txBody>
          <a:bodyPr wrap="square" rtlCol="0">
            <a:spAutoFit/>
          </a:bodyPr>
          <a:lstStyle/>
          <a:p>
            <a:pPr marL="285750" indent="-285750">
              <a:buFont typeface="Arial" panose="020B0604020202020204" pitchFamily="34" charset="0"/>
              <a:buChar char="•"/>
            </a:pPr>
            <a:r>
              <a:rPr kumimoji="1" lang="zh-CN" altLang="en-US" b="1" dirty="0"/>
              <a:t>参数共享</a:t>
            </a:r>
            <a:r>
              <a:rPr kumimoji="1" lang="en-US" altLang="zh-CN" b="1" dirty="0"/>
              <a:t>: </a:t>
            </a:r>
            <a:endParaRPr kumimoji="1" lang="en-US" altLang="zh-CN" dirty="0"/>
          </a:p>
        </p:txBody>
      </p:sp>
      <p:sp>
        <p:nvSpPr>
          <p:cNvPr id="2" name="文本框 1">
            <a:extLst>
              <a:ext uri="{FF2B5EF4-FFF2-40B4-BE49-F238E27FC236}">
                <a16:creationId xmlns:a16="http://schemas.microsoft.com/office/drawing/2014/main" id="{9BE8AF94-9558-B643-9CDD-91C3A59151B0}"/>
              </a:ext>
            </a:extLst>
          </p:cNvPr>
          <p:cNvSpPr txBox="1"/>
          <p:nvPr/>
        </p:nvSpPr>
        <p:spPr>
          <a:xfrm>
            <a:off x="998483" y="1708275"/>
            <a:ext cx="10515600" cy="1200329"/>
          </a:xfrm>
          <a:prstGeom prst="rect">
            <a:avLst/>
          </a:prstGeom>
          <a:noFill/>
        </p:spPr>
        <p:txBody>
          <a:bodyPr wrap="square" rtlCol="0">
            <a:spAutoFit/>
          </a:bodyPr>
          <a:lstStyle/>
          <a:p>
            <a:r>
              <a:rPr kumimoji="1" lang="zh-CN" altLang="en-US" dirty="0"/>
              <a:t>在一个模型的多个函数中使用相同的参数，卷积神经网络中，核的每一个元素都作用在输入的每一个位置上。</a:t>
            </a:r>
            <a:endParaRPr kumimoji="1" lang="en-US" altLang="zh-CN" dirty="0"/>
          </a:p>
          <a:p>
            <a:endParaRPr kumimoji="1" lang="en-US" altLang="zh-CN" dirty="0"/>
          </a:p>
          <a:p>
            <a:r>
              <a:rPr kumimoji="1" lang="zh-CN" altLang="en-US" dirty="0"/>
              <a:t>参数共享减少了模型的存储需求，卷积神经网络对于每个核，只需要存储</a:t>
            </a:r>
            <a:r>
              <a:rPr kumimoji="1" lang="en-US" altLang="zh-CN" dirty="0"/>
              <a:t>k</a:t>
            </a:r>
            <a:r>
              <a:rPr kumimoji="1" lang="zh-CN" altLang="en-US" dirty="0"/>
              <a:t>个参数。</a:t>
            </a:r>
          </a:p>
        </p:txBody>
      </p:sp>
      <p:pic>
        <p:nvPicPr>
          <p:cNvPr id="4" name="图片 3">
            <a:extLst>
              <a:ext uri="{FF2B5EF4-FFF2-40B4-BE49-F238E27FC236}">
                <a16:creationId xmlns:a16="http://schemas.microsoft.com/office/drawing/2014/main" id="{874DD355-4541-594F-916B-C9021E426209}"/>
              </a:ext>
            </a:extLst>
          </p:cNvPr>
          <p:cNvPicPr>
            <a:picLocks noChangeAspect="1"/>
          </p:cNvPicPr>
          <p:nvPr/>
        </p:nvPicPr>
        <p:blipFill>
          <a:blip r:embed="rId3"/>
          <a:stretch>
            <a:fillRect/>
          </a:stretch>
        </p:blipFill>
        <p:spPr>
          <a:xfrm>
            <a:off x="761579" y="3534125"/>
            <a:ext cx="5200039" cy="1984932"/>
          </a:xfrm>
          <a:prstGeom prst="rect">
            <a:avLst/>
          </a:prstGeom>
        </p:spPr>
      </p:pic>
      <p:pic>
        <p:nvPicPr>
          <p:cNvPr id="8" name="图片 7">
            <a:extLst>
              <a:ext uri="{FF2B5EF4-FFF2-40B4-BE49-F238E27FC236}">
                <a16:creationId xmlns:a16="http://schemas.microsoft.com/office/drawing/2014/main" id="{34DFFDE4-620B-7A46-B8FA-76AD042D022B}"/>
              </a:ext>
            </a:extLst>
          </p:cNvPr>
          <p:cNvPicPr>
            <a:picLocks noChangeAspect="1"/>
          </p:cNvPicPr>
          <p:nvPr/>
        </p:nvPicPr>
        <p:blipFill>
          <a:blip r:embed="rId4"/>
          <a:stretch>
            <a:fillRect/>
          </a:stretch>
        </p:blipFill>
        <p:spPr>
          <a:xfrm>
            <a:off x="6230384" y="3524497"/>
            <a:ext cx="5365154" cy="1994560"/>
          </a:xfrm>
          <a:prstGeom prst="rect">
            <a:avLst/>
          </a:prstGeom>
        </p:spPr>
      </p:pic>
      <p:sp>
        <p:nvSpPr>
          <p:cNvPr id="9" name="文本框 8">
            <a:extLst>
              <a:ext uri="{FF2B5EF4-FFF2-40B4-BE49-F238E27FC236}">
                <a16:creationId xmlns:a16="http://schemas.microsoft.com/office/drawing/2014/main" id="{8DBE9AC0-D867-0F47-824B-A053900636BB}"/>
              </a:ext>
            </a:extLst>
          </p:cNvPr>
          <p:cNvSpPr txBox="1"/>
          <p:nvPr/>
        </p:nvSpPr>
        <p:spPr>
          <a:xfrm>
            <a:off x="1385841" y="5638048"/>
            <a:ext cx="3951513" cy="369332"/>
          </a:xfrm>
          <a:prstGeom prst="rect">
            <a:avLst/>
          </a:prstGeom>
          <a:noFill/>
        </p:spPr>
        <p:txBody>
          <a:bodyPr wrap="square" rtlCol="0">
            <a:spAutoFit/>
          </a:bodyPr>
          <a:lstStyle/>
          <a:p>
            <a:r>
              <a:rPr kumimoji="1" lang="zh-CN" altLang="en-US" dirty="0"/>
              <a:t>参数共享，每个窗口共享相同的参数</a:t>
            </a:r>
          </a:p>
        </p:txBody>
      </p:sp>
      <p:sp>
        <p:nvSpPr>
          <p:cNvPr id="10" name="文本框 9">
            <a:extLst>
              <a:ext uri="{FF2B5EF4-FFF2-40B4-BE49-F238E27FC236}">
                <a16:creationId xmlns:a16="http://schemas.microsoft.com/office/drawing/2014/main" id="{746CBE3C-0DFE-044C-8081-FF1EDC94A43C}"/>
              </a:ext>
            </a:extLst>
          </p:cNvPr>
          <p:cNvSpPr txBox="1"/>
          <p:nvPr/>
        </p:nvSpPr>
        <p:spPr>
          <a:xfrm>
            <a:off x="7253828" y="5625286"/>
            <a:ext cx="3318266" cy="369332"/>
          </a:xfrm>
          <a:prstGeom prst="rect">
            <a:avLst/>
          </a:prstGeom>
          <a:noFill/>
        </p:spPr>
        <p:txBody>
          <a:bodyPr wrap="square" rtlCol="0">
            <a:spAutoFit/>
          </a:bodyPr>
          <a:lstStyle/>
          <a:p>
            <a:r>
              <a:rPr kumimoji="1" lang="zh-CN" altLang="en-US" dirty="0"/>
              <a:t>全连接，没有使用参数共享</a:t>
            </a:r>
          </a:p>
        </p:txBody>
      </p:sp>
    </p:spTree>
    <p:extLst>
      <p:ext uri="{BB962C8B-B14F-4D97-AF65-F5344CB8AC3E}">
        <p14:creationId xmlns:p14="http://schemas.microsoft.com/office/powerpoint/2010/main" val="24630447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a:extLst>
              <a:ext uri="{FF2B5EF4-FFF2-40B4-BE49-F238E27FC236}">
                <a16:creationId xmlns:a16="http://schemas.microsoft.com/office/drawing/2014/main" id="{559BA3E2-A9AC-EC49-BD65-6F541CA9EAF1}"/>
              </a:ext>
            </a:extLst>
          </p:cNvPr>
          <p:cNvSpPr txBox="1">
            <a:spLocks/>
          </p:cNvSpPr>
          <p:nvPr/>
        </p:nvSpPr>
        <p:spPr>
          <a:xfrm>
            <a:off x="489857" y="223612"/>
            <a:ext cx="10515600" cy="95204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b="1" dirty="0"/>
              <a:t>卷积的三个重要思想</a:t>
            </a:r>
          </a:p>
        </p:txBody>
      </p:sp>
      <p:sp>
        <p:nvSpPr>
          <p:cNvPr id="5" name="文本框 4">
            <a:extLst>
              <a:ext uri="{FF2B5EF4-FFF2-40B4-BE49-F238E27FC236}">
                <a16:creationId xmlns:a16="http://schemas.microsoft.com/office/drawing/2014/main" id="{64E99A0F-F44F-744C-874A-8F74829A02C6}"/>
              </a:ext>
            </a:extLst>
          </p:cNvPr>
          <p:cNvSpPr txBox="1"/>
          <p:nvPr/>
        </p:nvSpPr>
        <p:spPr>
          <a:xfrm>
            <a:off x="598715" y="1338943"/>
            <a:ext cx="10515600" cy="369332"/>
          </a:xfrm>
          <a:prstGeom prst="rect">
            <a:avLst/>
          </a:prstGeom>
          <a:noFill/>
        </p:spPr>
        <p:txBody>
          <a:bodyPr wrap="square" rtlCol="0">
            <a:spAutoFit/>
          </a:bodyPr>
          <a:lstStyle/>
          <a:p>
            <a:pPr marL="285750" indent="-285750">
              <a:buFont typeface="Arial" panose="020B0604020202020204" pitchFamily="34" charset="0"/>
              <a:buChar char="•"/>
            </a:pPr>
            <a:r>
              <a:rPr kumimoji="1" lang="zh-CN" altLang="en-US" b="1" dirty="0"/>
              <a:t>等变表示</a:t>
            </a:r>
            <a:r>
              <a:rPr kumimoji="1" lang="en-US" altLang="zh-CN" b="1" dirty="0"/>
              <a:t>: </a:t>
            </a:r>
            <a:endParaRPr kumimoji="1" lang="en-US" altLang="zh-CN" dirty="0"/>
          </a:p>
        </p:txBody>
      </p:sp>
      <p:sp>
        <p:nvSpPr>
          <p:cNvPr id="2" name="文本框 1">
            <a:extLst>
              <a:ext uri="{FF2B5EF4-FFF2-40B4-BE49-F238E27FC236}">
                <a16:creationId xmlns:a16="http://schemas.microsoft.com/office/drawing/2014/main" id="{9BE8AF94-9558-B643-9CDD-91C3A59151B0}"/>
              </a:ext>
            </a:extLst>
          </p:cNvPr>
          <p:cNvSpPr txBox="1"/>
          <p:nvPr/>
        </p:nvSpPr>
        <p:spPr>
          <a:xfrm>
            <a:off x="998483" y="1708275"/>
            <a:ext cx="10515600" cy="1754326"/>
          </a:xfrm>
          <a:prstGeom prst="rect">
            <a:avLst/>
          </a:prstGeom>
          <a:noFill/>
        </p:spPr>
        <p:txBody>
          <a:bodyPr wrap="square" rtlCol="0">
            <a:spAutoFit/>
          </a:bodyPr>
          <a:lstStyle/>
          <a:p>
            <a:r>
              <a:rPr kumimoji="1" lang="zh-CN" altLang="en-US" dirty="0"/>
              <a:t>参数共享的卷积具有</a:t>
            </a:r>
            <a:r>
              <a:rPr kumimoji="1" lang="zh-CN" altLang="en-US" b="1" dirty="0"/>
              <a:t>平移等变</a:t>
            </a:r>
            <a:r>
              <a:rPr kumimoji="1" lang="zh-CN" altLang="en-US" dirty="0"/>
              <a:t>的性质，</a:t>
            </a:r>
            <a:r>
              <a:rPr kumimoji="1" lang="zh-CN" altLang="en-US" b="1" dirty="0"/>
              <a:t>等变</a:t>
            </a:r>
            <a:r>
              <a:rPr kumimoji="1" lang="zh-CN" altLang="en-US" dirty="0"/>
              <a:t>是指如果一个函数满足输入改变，那么输出也以同样的方式改变。也就是说，如果函数</a:t>
            </a:r>
            <a:r>
              <a:rPr kumimoji="1" lang="en-US" altLang="zh-CN" dirty="0"/>
              <a:t>f(x)</a:t>
            </a:r>
            <a:r>
              <a:rPr kumimoji="1" lang="zh-CN" altLang="en-US" dirty="0"/>
              <a:t>与</a:t>
            </a:r>
            <a:r>
              <a:rPr kumimoji="1" lang="en-US" altLang="zh-CN" dirty="0"/>
              <a:t>g(x)</a:t>
            </a:r>
            <a:r>
              <a:rPr kumimoji="1" lang="zh-CN" altLang="en-US" dirty="0"/>
              <a:t>满足</a:t>
            </a:r>
            <a:r>
              <a:rPr kumimoji="1" lang="en-US" altLang="zh-CN" dirty="0"/>
              <a:t>f(g(x)) =  g(f(x))</a:t>
            </a:r>
            <a:r>
              <a:rPr kumimoji="1" lang="zh-CN" altLang="en-US" dirty="0"/>
              <a:t>，那么就说</a:t>
            </a:r>
            <a:r>
              <a:rPr kumimoji="1" lang="en-US" altLang="zh-CN" dirty="0"/>
              <a:t>f(x)</a:t>
            </a:r>
            <a:r>
              <a:rPr kumimoji="1" lang="zh-CN" altLang="en-US" dirty="0"/>
              <a:t>对于变换</a:t>
            </a:r>
            <a:r>
              <a:rPr kumimoji="1" lang="en-US" altLang="zh-CN" dirty="0"/>
              <a:t>g</a:t>
            </a:r>
            <a:r>
              <a:rPr kumimoji="1" lang="zh-CN" altLang="en-US" dirty="0"/>
              <a:t>具有等变性。</a:t>
            </a:r>
            <a:endParaRPr kumimoji="1" lang="en-US" altLang="zh-CN" dirty="0"/>
          </a:p>
          <a:p>
            <a:endParaRPr kumimoji="1" lang="en-US" altLang="zh-CN" dirty="0"/>
          </a:p>
          <a:p>
            <a:r>
              <a:rPr kumimoji="1" lang="zh-CN" altLang="en-US" dirty="0"/>
              <a:t>例如，假设变换</a:t>
            </a:r>
            <a:r>
              <a:rPr kumimoji="1" lang="en-US" altLang="zh-CN" dirty="0"/>
              <a:t>g</a:t>
            </a:r>
            <a:r>
              <a:rPr kumimoji="1" lang="zh-CN" altLang="en-US" dirty="0"/>
              <a:t>是将一张图像右移一段距离，函数</a:t>
            </a:r>
            <a:r>
              <a:rPr kumimoji="1" lang="en-US" altLang="zh-CN" dirty="0"/>
              <a:t>f</a:t>
            </a:r>
            <a:r>
              <a:rPr kumimoji="1" lang="zh-CN" altLang="en-US" dirty="0"/>
              <a:t>是用于检测人脸的位置，</a:t>
            </a:r>
            <a:r>
              <a:rPr kumimoji="1" lang="en-US" altLang="zh-CN" dirty="0"/>
              <a:t>f(g(x))</a:t>
            </a:r>
            <a:r>
              <a:rPr kumimoji="1" lang="zh-CN" altLang="en-US" dirty="0"/>
              <a:t>是指先将图像右移一段距离，然后在原来稍右的位置检测到人脸；而</a:t>
            </a:r>
            <a:r>
              <a:rPr kumimoji="1" lang="en-US" altLang="zh-CN" dirty="0"/>
              <a:t>g(f(x))</a:t>
            </a:r>
            <a:r>
              <a:rPr kumimoji="1" lang="zh-CN" altLang="en-US" dirty="0"/>
              <a:t>则是先检测到人脸，然后再右移。这两种方法的输出是一样的，因此具有平移等变性</a:t>
            </a:r>
          </a:p>
        </p:txBody>
      </p:sp>
    </p:spTree>
    <p:extLst>
      <p:ext uri="{BB962C8B-B14F-4D97-AF65-F5344CB8AC3E}">
        <p14:creationId xmlns:p14="http://schemas.microsoft.com/office/powerpoint/2010/main" val="30523382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a:extLst>
              <a:ext uri="{FF2B5EF4-FFF2-40B4-BE49-F238E27FC236}">
                <a16:creationId xmlns:a16="http://schemas.microsoft.com/office/drawing/2014/main" id="{559BA3E2-A9AC-EC49-BD65-6F541CA9EAF1}"/>
              </a:ext>
            </a:extLst>
          </p:cNvPr>
          <p:cNvSpPr txBox="1">
            <a:spLocks/>
          </p:cNvSpPr>
          <p:nvPr/>
        </p:nvSpPr>
        <p:spPr>
          <a:xfrm>
            <a:off x="489857" y="223612"/>
            <a:ext cx="10515600" cy="95204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b="1" dirty="0"/>
              <a:t>池化操作</a:t>
            </a:r>
          </a:p>
        </p:txBody>
      </p:sp>
      <p:sp>
        <p:nvSpPr>
          <p:cNvPr id="3" name="文本框 2">
            <a:extLst>
              <a:ext uri="{FF2B5EF4-FFF2-40B4-BE49-F238E27FC236}">
                <a16:creationId xmlns:a16="http://schemas.microsoft.com/office/drawing/2014/main" id="{C5DAB96F-7FD7-5F4B-9DBB-1B5D8BEC279F}"/>
              </a:ext>
            </a:extLst>
          </p:cNvPr>
          <p:cNvSpPr txBox="1"/>
          <p:nvPr/>
        </p:nvSpPr>
        <p:spPr>
          <a:xfrm>
            <a:off x="489857" y="2572964"/>
            <a:ext cx="5921453" cy="1712072"/>
          </a:xfrm>
          <a:prstGeom prst="rect">
            <a:avLst/>
          </a:prstGeom>
          <a:noFill/>
        </p:spPr>
        <p:txBody>
          <a:bodyPr wrap="square" rtlCol="0">
            <a:spAutoFit/>
          </a:bodyPr>
          <a:lstStyle/>
          <a:p>
            <a:pPr>
              <a:lnSpc>
                <a:spcPct val="150000"/>
              </a:lnSpc>
            </a:pPr>
            <a:r>
              <a:rPr kumimoji="1" lang="zh-CN" altLang="en-US" dirty="0"/>
              <a:t>卷积网络一个典型的结构包含</a:t>
            </a:r>
            <a:r>
              <a:rPr kumimoji="1" lang="en-US" altLang="zh-CN" dirty="0"/>
              <a:t>3</a:t>
            </a:r>
            <a:r>
              <a:rPr kumimoji="1" lang="zh-CN" altLang="en-US" dirty="0"/>
              <a:t>级，第一级计算多个卷积产生一组线性激活响应。第二级中，每一个线性激活响应通过一个非线性的激活函数。第三级中，使用池化操作来调整输出</a:t>
            </a:r>
          </a:p>
        </p:txBody>
      </p:sp>
      <p:pic>
        <p:nvPicPr>
          <p:cNvPr id="4" name="图片 3">
            <a:extLst>
              <a:ext uri="{FF2B5EF4-FFF2-40B4-BE49-F238E27FC236}">
                <a16:creationId xmlns:a16="http://schemas.microsoft.com/office/drawing/2014/main" id="{32A15744-7211-C847-8509-5E0694A6C5D6}"/>
              </a:ext>
            </a:extLst>
          </p:cNvPr>
          <p:cNvPicPr>
            <a:picLocks noChangeAspect="1"/>
          </p:cNvPicPr>
          <p:nvPr/>
        </p:nvPicPr>
        <p:blipFill>
          <a:blip r:embed="rId3"/>
          <a:stretch>
            <a:fillRect/>
          </a:stretch>
        </p:blipFill>
        <p:spPr>
          <a:xfrm>
            <a:off x="7486650" y="699635"/>
            <a:ext cx="3314700" cy="5867400"/>
          </a:xfrm>
          <a:prstGeom prst="rect">
            <a:avLst/>
          </a:prstGeom>
        </p:spPr>
      </p:pic>
    </p:spTree>
    <p:extLst>
      <p:ext uri="{BB962C8B-B14F-4D97-AF65-F5344CB8AC3E}">
        <p14:creationId xmlns:p14="http://schemas.microsoft.com/office/powerpoint/2010/main" val="16119909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a:extLst>
              <a:ext uri="{FF2B5EF4-FFF2-40B4-BE49-F238E27FC236}">
                <a16:creationId xmlns:a16="http://schemas.microsoft.com/office/drawing/2014/main" id="{559BA3E2-A9AC-EC49-BD65-6F541CA9EAF1}"/>
              </a:ext>
            </a:extLst>
          </p:cNvPr>
          <p:cNvSpPr txBox="1">
            <a:spLocks/>
          </p:cNvSpPr>
          <p:nvPr/>
        </p:nvSpPr>
        <p:spPr>
          <a:xfrm>
            <a:off x="489857" y="223612"/>
            <a:ext cx="10515600" cy="95204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kumimoji="1" lang="zh-CN" altLang="en-US" b="1" dirty="0"/>
          </a:p>
        </p:txBody>
      </p:sp>
      <p:sp>
        <p:nvSpPr>
          <p:cNvPr id="3" name="文本框 2">
            <a:extLst>
              <a:ext uri="{FF2B5EF4-FFF2-40B4-BE49-F238E27FC236}">
                <a16:creationId xmlns:a16="http://schemas.microsoft.com/office/drawing/2014/main" id="{C5DAB96F-7FD7-5F4B-9DBB-1B5D8BEC279F}"/>
              </a:ext>
            </a:extLst>
          </p:cNvPr>
          <p:cNvSpPr txBox="1"/>
          <p:nvPr/>
        </p:nvSpPr>
        <p:spPr>
          <a:xfrm>
            <a:off x="721087" y="1864086"/>
            <a:ext cx="4501805" cy="3374065"/>
          </a:xfrm>
          <a:prstGeom prst="rect">
            <a:avLst/>
          </a:prstGeom>
          <a:noFill/>
        </p:spPr>
        <p:txBody>
          <a:bodyPr wrap="square" rtlCol="0">
            <a:spAutoFit/>
          </a:bodyPr>
          <a:lstStyle/>
          <a:p>
            <a:pPr>
              <a:lnSpc>
                <a:spcPct val="150000"/>
              </a:lnSpc>
            </a:pPr>
            <a:r>
              <a:rPr kumimoji="1" lang="zh-CN" altLang="en-US" dirty="0"/>
              <a:t>常用的池化函数包括最大池化、平均池化和随机池化等</a:t>
            </a:r>
            <a:endParaRPr kumimoji="1" lang="en-US" altLang="zh-CN" dirty="0"/>
          </a:p>
          <a:p>
            <a:pPr>
              <a:lnSpc>
                <a:spcPct val="150000"/>
              </a:lnSpc>
            </a:pPr>
            <a:endParaRPr kumimoji="1" lang="en-US" altLang="zh-CN" dirty="0"/>
          </a:p>
          <a:p>
            <a:pPr>
              <a:lnSpc>
                <a:spcPct val="150000"/>
              </a:lnSpc>
            </a:pPr>
            <a:endParaRPr kumimoji="1" lang="en-US" altLang="zh-CN" dirty="0"/>
          </a:p>
          <a:p>
            <a:pPr>
              <a:lnSpc>
                <a:spcPct val="150000"/>
              </a:lnSpc>
            </a:pPr>
            <a:r>
              <a:rPr kumimoji="1" lang="zh-CN" altLang="en-US" dirty="0"/>
              <a:t>最大池化：取相邻区域内的最大值</a:t>
            </a:r>
            <a:endParaRPr kumimoji="1" lang="en-US" altLang="zh-CN" dirty="0"/>
          </a:p>
          <a:p>
            <a:pPr>
              <a:lnSpc>
                <a:spcPct val="150000"/>
              </a:lnSpc>
            </a:pPr>
            <a:r>
              <a:rPr kumimoji="1" lang="zh-CN" altLang="en-US" dirty="0"/>
              <a:t>平均池化：取相邻区域内的平均值</a:t>
            </a:r>
            <a:endParaRPr kumimoji="1" lang="en-US" altLang="zh-CN" dirty="0"/>
          </a:p>
          <a:p>
            <a:pPr>
              <a:lnSpc>
                <a:spcPct val="150000"/>
              </a:lnSpc>
            </a:pPr>
            <a:r>
              <a:rPr kumimoji="1" lang="zh-CN" altLang="en-US" dirty="0"/>
              <a:t>随机池化：对相邻区域内点按照大小赋予概率，再根据概率矩阵随机采</a:t>
            </a:r>
            <a:endParaRPr kumimoji="1" lang="en-US" altLang="zh-CN" dirty="0"/>
          </a:p>
        </p:txBody>
      </p:sp>
      <p:sp>
        <p:nvSpPr>
          <p:cNvPr id="5" name="标题 1">
            <a:extLst>
              <a:ext uri="{FF2B5EF4-FFF2-40B4-BE49-F238E27FC236}">
                <a16:creationId xmlns:a16="http://schemas.microsoft.com/office/drawing/2014/main" id="{39D128D2-E408-0F4B-846C-4E62C43A0436}"/>
              </a:ext>
            </a:extLst>
          </p:cNvPr>
          <p:cNvSpPr txBox="1">
            <a:spLocks/>
          </p:cNvSpPr>
          <p:nvPr/>
        </p:nvSpPr>
        <p:spPr>
          <a:xfrm>
            <a:off x="642257" y="376012"/>
            <a:ext cx="10515600" cy="95204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b="1" dirty="0"/>
              <a:t>池化函数</a:t>
            </a:r>
          </a:p>
        </p:txBody>
      </p:sp>
      <p:pic>
        <p:nvPicPr>
          <p:cNvPr id="2" name="图片 1">
            <a:extLst>
              <a:ext uri="{FF2B5EF4-FFF2-40B4-BE49-F238E27FC236}">
                <a16:creationId xmlns:a16="http://schemas.microsoft.com/office/drawing/2014/main" id="{2EC7F036-4F3D-6640-B5E2-77252B8C488B}"/>
              </a:ext>
            </a:extLst>
          </p:cNvPr>
          <p:cNvPicPr>
            <a:picLocks noChangeAspect="1"/>
          </p:cNvPicPr>
          <p:nvPr/>
        </p:nvPicPr>
        <p:blipFill>
          <a:blip r:embed="rId3"/>
          <a:stretch>
            <a:fillRect/>
          </a:stretch>
        </p:blipFill>
        <p:spPr>
          <a:xfrm>
            <a:off x="5222891" y="1713186"/>
            <a:ext cx="6622267" cy="4074131"/>
          </a:xfrm>
          <a:prstGeom prst="rect">
            <a:avLst/>
          </a:prstGeom>
        </p:spPr>
      </p:pic>
    </p:spTree>
    <p:extLst>
      <p:ext uri="{BB962C8B-B14F-4D97-AF65-F5344CB8AC3E}">
        <p14:creationId xmlns:p14="http://schemas.microsoft.com/office/powerpoint/2010/main" val="41941452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a:extLst>
              <a:ext uri="{FF2B5EF4-FFF2-40B4-BE49-F238E27FC236}">
                <a16:creationId xmlns:a16="http://schemas.microsoft.com/office/drawing/2014/main" id="{559BA3E2-A9AC-EC49-BD65-6F541CA9EAF1}"/>
              </a:ext>
            </a:extLst>
          </p:cNvPr>
          <p:cNvSpPr txBox="1">
            <a:spLocks/>
          </p:cNvSpPr>
          <p:nvPr/>
        </p:nvSpPr>
        <p:spPr>
          <a:xfrm>
            <a:off x="489857" y="223612"/>
            <a:ext cx="10515600" cy="95204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kumimoji="1" lang="zh-CN" altLang="en-US" b="1" dirty="0"/>
          </a:p>
        </p:txBody>
      </p:sp>
      <p:sp>
        <p:nvSpPr>
          <p:cNvPr id="5" name="标题 1">
            <a:extLst>
              <a:ext uri="{FF2B5EF4-FFF2-40B4-BE49-F238E27FC236}">
                <a16:creationId xmlns:a16="http://schemas.microsoft.com/office/drawing/2014/main" id="{39D128D2-E408-0F4B-846C-4E62C43A0436}"/>
              </a:ext>
            </a:extLst>
          </p:cNvPr>
          <p:cNvSpPr txBox="1">
            <a:spLocks/>
          </p:cNvSpPr>
          <p:nvPr/>
        </p:nvSpPr>
        <p:spPr>
          <a:xfrm>
            <a:off x="642257" y="376012"/>
            <a:ext cx="10515600" cy="95204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b="1" dirty="0"/>
              <a:t>池化的作用</a:t>
            </a:r>
          </a:p>
        </p:txBody>
      </p:sp>
      <p:sp>
        <p:nvSpPr>
          <p:cNvPr id="4" name="文本框 3">
            <a:extLst>
              <a:ext uri="{FF2B5EF4-FFF2-40B4-BE49-F238E27FC236}">
                <a16:creationId xmlns:a16="http://schemas.microsoft.com/office/drawing/2014/main" id="{87DB05DE-05C1-2844-86F2-0B6CA380B869}"/>
              </a:ext>
            </a:extLst>
          </p:cNvPr>
          <p:cNvSpPr txBox="1"/>
          <p:nvPr/>
        </p:nvSpPr>
        <p:spPr>
          <a:xfrm>
            <a:off x="851338" y="1328058"/>
            <a:ext cx="9995338" cy="1296573"/>
          </a:xfrm>
          <a:prstGeom prst="rect">
            <a:avLst/>
          </a:prstGeom>
          <a:noFill/>
        </p:spPr>
        <p:txBody>
          <a:bodyPr wrap="square" rtlCol="0">
            <a:spAutoFit/>
          </a:bodyPr>
          <a:lstStyle/>
          <a:p>
            <a:pPr>
              <a:lnSpc>
                <a:spcPct val="150000"/>
              </a:lnSpc>
            </a:pPr>
            <a:r>
              <a:rPr kumimoji="1" lang="zh-CN" altLang="en-US" dirty="0"/>
              <a:t>池化能够在一定程度上实现</a:t>
            </a:r>
            <a:r>
              <a:rPr kumimoji="1" lang="zh-CN" altLang="en-US" b="1" dirty="0"/>
              <a:t>平移不变性</a:t>
            </a:r>
            <a:r>
              <a:rPr kumimoji="1" lang="zh-CN" altLang="en-US" dirty="0"/>
              <a:t>，平移不变性是指对输入进行少量平移时，经过池化函数后的大多数输出不会发生改变。当我们只关心某个特征是否出现，而不关心它出现的位置时，平移不变性是一个非常有用的特征。</a:t>
            </a:r>
          </a:p>
        </p:txBody>
      </p:sp>
      <p:pic>
        <p:nvPicPr>
          <p:cNvPr id="6" name="图片 5">
            <a:extLst>
              <a:ext uri="{FF2B5EF4-FFF2-40B4-BE49-F238E27FC236}">
                <a16:creationId xmlns:a16="http://schemas.microsoft.com/office/drawing/2014/main" id="{1B5D3EA9-1E6F-9C40-AA6A-B809D53BEC82}"/>
              </a:ext>
            </a:extLst>
          </p:cNvPr>
          <p:cNvPicPr>
            <a:picLocks noChangeAspect="1"/>
          </p:cNvPicPr>
          <p:nvPr/>
        </p:nvPicPr>
        <p:blipFill>
          <a:blip r:embed="rId3"/>
          <a:stretch>
            <a:fillRect/>
          </a:stretch>
        </p:blipFill>
        <p:spPr>
          <a:xfrm>
            <a:off x="6109169" y="2468788"/>
            <a:ext cx="4896288" cy="4359981"/>
          </a:xfrm>
          <a:prstGeom prst="rect">
            <a:avLst/>
          </a:prstGeom>
        </p:spPr>
      </p:pic>
      <p:sp>
        <p:nvSpPr>
          <p:cNvPr id="8" name="文本框 7">
            <a:extLst>
              <a:ext uri="{FF2B5EF4-FFF2-40B4-BE49-F238E27FC236}">
                <a16:creationId xmlns:a16="http://schemas.microsoft.com/office/drawing/2014/main" id="{23497B8B-5C95-8D4A-A8C9-F8E0D96ABA12}"/>
              </a:ext>
            </a:extLst>
          </p:cNvPr>
          <p:cNvSpPr txBox="1"/>
          <p:nvPr/>
        </p:nvSpPr>
        <p:spPr>
          <a:xfrm>
            <a:off x="877706" y="3117074"/>
            <a:ext cx="5231463" cy="1296573"/>
          </a:xfrm>
          <a:prstGeom prst="rect">
            <a:avLst/>
          </a:prstGeom>
          <a:noFill/>
        </p:spPr>
        <p:txBody>
          <a:bodyPr wrap="square" rtlCol="0">
            <a:spAutoFit/>
          </a:bodyPr>
          <a:lstStyle/>
          <a:p>
            <a:pPr>
              <a:lnSpc>
                <a:spcPct val="150000"/>
              </a:lnSpc>
            </a:pPr>
            <a:r>
              <a:rPr kumimoji="1" lang="zh-CN" altLang="en-US" dirty="0"/>
              <a:t>如右图所示，池化的宽度为</a:t>
            </a:r>
            <a:r>
              <a:rPr kumimoji="1" lang="en-US" altLang="zh-CN" dirty="0"/>
              <a:t>3</a:t>
            </a:r>
            <a:r>
              <a:rPr kumimoji="1" lang="zh-CN" altLang="en-US" dirty="0"/>
              <a:t>，步长为</a:t>
            </a:r>
            <a:r>
              <a:rPr kumimoji="1" lang="en-US" altLang="zh-CN" dirty="0"/>
              <a:t>1</a:t>
            </a:r>
            <a:r>
              <a:rPr kumimoji="1" lang="zh-CN" altLang="en-US" dirty="0"/>
              <a:t>时，当输入向右平移了一个单位时，输出只有一半的值发生改变</a:t>
            </a:r>
          </a:p>
        </p:txBody>
      </p:sp>
    </p:spTree>
    <p:extLst>
      <p:ext uri="{BB962C8B-B14F-4D97-AF65-F5344CB8AC3E}">
        <p14:creationId xmlns:p14="http://schemas.microsoft.com/office/powerpoint/2010/main" val="11613420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a:extLst>
              <a:ext uri="{FF2B5EF4-FFF2-40B4-BE49-F238E27FC236}">
                <a16:creationId xmlns:a16="http://schemas.microsoft.com/office/drawing/2014/main" id="{559BA3E2-A9AC-EC49-BD65-6F541CA9EAF1}"/>
              </a:ext>
            </a:extLst>
          </p:cNvPr>
          <p:cNvSpPr txBox="1">
            <a:spLocks/>
          </p:cNvSpPr>
          <p:nvPr/>
        </p:nvSpPr>
        <p:spPr>
          <a:xfrm>
            <a:off x="489857" y="223612"/>
            <a:ext cx="10515600" cy="95204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kumimoji="1" lang="zh-CN" altLang="en-US" b="1" dirty="0"/>
          </a:p>
        </p:txBody>
      </p:sp>
      <p:sp>
        <p:nvSpPr>
          <p:cNvPr id="5" name="标题 1">
            <a:extLst>
              <a:ext uri="{FF2B5EF4-FFF2-40B4-BE49-F238E27FC236}">
                <a16:creationId xmlns:a16="http://schemas.microsoft.com/office/drawing/2014/main" id="{39D128D2-E408-0F4B-846C-4E62C43A0436}"/>
              </a:ext>
            </a:extLst>
          </p:cNvPr>
          <p:cNvSpPr txBox="1">
            <a:spLocks/>
          </p:cNvSpPr>
          <p:nvPr/>
        </p:nvSpPr>
        <p:spPr>
          <a:xfrm>
            <a:off x="642257" y="376012"/>
            <a:ext cx="10515600" cy="95204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b="1" dirty="0"/>
              <a:t>池化的作用</a:t>
            </a:r>
          </a:p>
        </p:txBody>
      </p:sp>
      <p:sp>
        <p:nvSpPr>
          <p:cNvPr id="4" name="文本框 3">
            <a:extLst>
              <a:ext uri="{FF2B5EF4-FFF2-40B4-BE49-F238E27FC236}">
                <a16:creationId xmlns:a16="http://schemas.microsoft.com/office/drawing/2014/main" id="{87DB05DE-05C1-2844-86F2-0B6CA380B869}"/>
              </a:ext>
            </a:extLst>
          </p:cNvPr>
          <p:cNvSpPr txBox="1"/>
          <p:nvPr/>
        </p:nvSpPr>
        <p:spPr>
          <a:xfrm>
            <a:off x="851338" y="1328058"/>
            <a:ext cx="9995338" cy="465577"/>
          </a:xfrm>
          <a:prstGeom prst="rect">
            <a:avLst/>
          </a:prstGeom>
          <a:noFill/>
        </p:spPr>
        <p:txBody>
          <a:bodyPr wrap="square" rtlCol="0">
            <a:spAutoFit/>
          </a:bodyPr>
          <a:lstStyle/>
          <a:p>
            <a:pPr>
              <a:lnSpc>
                <a:spcPct val="150000"/>
              </a:lnSpc>
            </a:pPr>
            <a:r>
              <a:rPr kumimoji="1" lang="zh-CN" altLang="en-US" dirty="0"/>
              <a:t>当对分离参数的卷积的输出进行池化的时候，特征能够学得对于哪种变换具有不变性。</a:t>
            </a:r>
          </a:p>
        </p:txBody>
      </p:sp>
      <p:pic>
        <p:nvPicPr>
          <p:cNvPr id="9" name="图片 8">
            <a:extLst>
              <a:ext uri="{FF2B5EF4-FFF2-40B4-BE49-F238E27FC236}">
                <a16:creationId xmlns:a16="http://schemas.microsoft.com/office/drawing/2014/main" id="{B2C95304-1E90-7F4C-A1EC-73EB2A489976}"/>
              </a:ext>
            </a:extLst>
          </p:cNvPr>
          <p:cNvPicPr>
            <a:picLocks noChangeAspect="1"/>
          </p:cNvPicPr>
          <p:nvPr/>
        </p:nvPicPr>
        <p:blipFill>
          <a:blip r:embed="rId3"/>
          <a:stretch>
            <a:fillRect/>
          </a:stretch>
        </p:blipFill>
        <p:spPr>
          <a:xfrm>
            <a:off x="6096000" y="2156048"/>
            <a:ext cx="5845009" cy="3559127"/>
          </a:xfrm>
          <a:prstGeom prst="rect">
            <a:avLst/>
          </a:prstGeom>
        </p:spPr>
      </p:pic>
      <p:sp>
        <p:nvSpPr>
          <p:cNvPr id="10" name="文本框 9">
            <a:extLst>
              <a:ext uri="{FF2B5EF4-FFF2-40B4-BE49-F238E27FC236}">
                <a16:creationId xmlns:a16="http://schemas.microsoft.com/office/drawing/2014/main" id="{2427ADC8-18F3-C24A-B7B5-576A818893B1}"/>
              </a:ext>
            </a:extLst>
          </p:cNvPr>
          <p:cNvSpPr txBox="1"/>
          <p:nvPr/>
        </p:nvSpPr>
        <p:spPr>
          <a:xfrm>
            <a:off x="642257" y="2704147"/>
            <a:ext cx="5243536" cy="2127570"/>
          </a:xfrm>
          <a:prstGeom prst="rect">
            <a:avLst/>
          </a:prstGeom>
          <a:noFill/>
        </p:spPr>
        <p:txBody>
          <a:bodyPr wrap="square" rtlCol="0">
            <a:spAutoFit/>
          </a:bodyPr>
          <a:lstStyle/>
          <a:p>
            <a:pPr>
              <a:lnSpc>
                <a:spcPct val="150000"/>
              </a:lnSpc>
            </a:pPr>
            <a:r>
              <a:rPr kumimoji="1" lang="zh-CN" altLang="en-US" dirty="0"/>
              <a:t>如右图所示，三个过滤器的参数不共享，学得的</a:t>
            </a:r>
            <a:r>
              <a:rPr kumimoji="1" lang="en-US" altLang="zh-CN" dirty="0"/>
              <a:t>3</a:t>
            </a:r>
            <a:r>
              <a:rPr kumimoji="1" lang="zh-CN" altLang="en-US" dirty="0"/>
              <a:t>个过滤器和</a:t>
            </a:r>
            <a:r>
              <a:rPr kumimoji="1" lang="en-US" altLang="zh-CN" dirty="0"/>
              <a:t>1</a:t>
            </a:r>
            <a:r>
              <a:rPr kumimoji="1" lang="zh-CN" altLang="en-US" dirty="0"/>
              <a:t>个最大池化单元可以学得对于旋转变换的不变性，因为每个过滤器所匹配的数字</a:t>
            </a:r>
            <a:r>
              <a:rPr kumimoji="1" lang="en-US" altLang="zh-CN" dirty="0"/>
              <a:t>5</a:t>
            </a:r>
            <a:r>
              <a:rPr kumimoji="1" lang="zh-CN" altLang="en-US" dirty="0"/>
              <a:t>方向都略有不同，最大池化只取最大的激活，这样就算输入进行旋转，仍然可以引起大的激活。</a:t>
            </a:r>
          </a:p>
        </p:txBody>
      </p:sp>
    </p:spTree>
    <p:extLst>
      <p:ext uri="{BB962C8B-B14F-4D97-AF65-F5344CB8AC3E}">
        <p14:creationId xmlns:p14="http://schemas.microsoft.com/office/powerpoint/2010/main" val="2135547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B61234-BA0D-F942-B331-BB6268AA93B2}"/>
              </a:ext>
            </a:extLst>
          </p:cNvPr>
          <p:cNvSpPr>
            <a:spLocks noGrp="1"/>
          </p:cNvSpPr>
          <p:nvPr>
            <p:ph type="title"/>
          </p:nvPr>
        </p:nvSpPr>
        <p:spPr/>
        <p:txBody>
          <a:bodyPr/>
          <a:lstStyle/>
          <a:p>
            <a:r>
              <a:rPr kumimoji="1" lang="zh-CN" altLang="en-US" b="1" dirty="0"/>
              <a:t>目录</a:t>
            </a:r>
          </a:p>
        </p:txBody>
      </p:sp>
      <p:sp>
        <p:nvSpPr>
          <p:cNvPr id="3" name="内容占位符 2">
            <a:extLst>
              <a:ext uri="{FF2B5EF4-FFF2-40B4-BE49-F238E27FC236}">
                <a16:creationId xmlns:a16="http://schemas.microsoft.com/office/drawing/2014/main" id="{DF1E2D2F-D2F5-724E-A146-ACACE2B91CE1}"/>
              </a:ext>
            </a:extLst>
          </p:cNvPr>
          <p:cNvSpPr>
            <a:spLocks noGrp="1"/>
          </p:cNvSpPr>
          <p:nvPr>
            <p:ph idx="1"/>
          </p:nvPr>
        </p:nvSpPr>
        <p:spPr/>
        <p:txBody>
          <a:bodyPr>
            <a:normAutofit/>
          </a:bodyPr>
          <a:lstStyle/>
          <a:p>
            <a:r>
              <a:rPr kumimoji="1" lang="zh-CN" altLang="en-US" dirty="0"/>
              <a:t>卷积</a:t>
            </a:r>
            <a:endParaRPr kumimoji="1" lang="en-US" altLang="zh-CN" dirty="0"/>
          </a:p>
          <a:p>
            <a:endParaRPr kumimoji="1" lang="en-US" altLang="zh-CN" dirty="0"/>
          </a:p>
          <a:p>
            <a:r>
              <a:rPr kumimoji="1" lang="zh-CN" altLang="en-US" dirty="0"/>
              <a:t>卷积的三个重要思想</a:t>
            </a:r>
            <a:endParaRPr kumimoji="1" lang="en-US" altLang="zh-CN" dirty="0"/>
          </a:p>
          <a:p>
            <a:endParaRPr kumimoji="1" lang="en-US" altLang="zh-CN" dirty="0"/>
          </a:p>
          <a:p>
            <a:r>
              <a:rPr kumimoji="1" lang="zh-CN" altLang="en-US" dirty="0"/>
              <a:t>池化</a:t>
            </a:r>
            <a:endParaRPr kumimoji="1" lang="en-US" altLang="zh-CN" dirty="0"/>
          </a:p>
          <a:p>
            <a:endParaRPr kumimoji="1" lang="en-US" altLang="zh-CN" dirty="0"/>
          </a:p>
          <a:p>
            <a:r>
              <a:rPr kumimoji="1" lang="zh-CN" altLang="en-US" dirty="0"/>
              <a:t>基本卷积函数的变体</a:t>
            </a:r>
            <a:endParaRPr kumimoji="1" lang="en-US" altLang="zh-CN" dirty="0"/>
          </a:p>
          <a:p>
            <a:pPr marL="0" indent="0">
              <a:buNone/>
            </a:pPr>
            <a:endParaRPr kumimoji="1" lang="en-US" altLang="zh-CN" dirty="0"/>
          </a:p>
          <a:p>
            <a:endParaRPr kumimoji="1" lang="en-US" altLang="zh-CN" dirty="0"/>
          </a:p>
          <a:p>
            <a:endParaRPr kumimoji="1" lang="zh-CN" altLang="en-US" dirty="0"/>
          </a:p>
        </p:txBody>
      </p:sp>
    </p:spTree>
    <p:extLst>
      <p:ext uri="{BB962C8B-B14F-4D97-AF65-F5344CB8AC3E}">
        <p14:creationId xmlns:p14="http://schemas.microsoft.com/office/powerpoint/2010/main" val="42850674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a:extLst>
              <a:ext uri="{FF2B5EF4-FFF2-40B4-BE49-F238E27FC236}">
                <a16:creationId xmlns:a16="http://schemas.microsoft.com/office/drawing/2014/main" id="{559BA3E2-A9AC-EC49-BD65-6F541CA9EAF1}"/>
              </a:ext>
            </a:extLst>
          </p:cNvPr>
          <p:cNvSpPr txBox="1">
            <a:spLocks/>
          </p:cNvSpPr>
          <p:nvPr/>
        </p:nvSpPr>
        <p:spPr>
          <a:xfrm>
            <a:off x="489857" y="223612"/>
            <a:ext cx="10515600" cy="95204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kumimoji="1" lang="zh-CN" altLang="en-US" b="1" dirty="0"/>
          </a:p>
        </p:txBody>
      </p:sp>
      <p:sp>
        <p:nvSpPr>
          <p:cNvPr id="5" name="标题 1">
            <a:extLst>
              <a:ext uri="{FF2B5EF4-FFF2-40B4-BE49-F238E27FC236}">
                <a16:creationId xmlns:a16="http://schemas.microsoft.com/office/drawing/2014/main" id="{39D128D2-E408-0F4B-846C-4E62C43A0436}"/>
              </a:ext>
            </a:extLst>
          </p:cNvPr>
          <p:cNvSpPr txBox="1">
            <a:spLocks/>
          </p:cNvSpPr>
          <p:nvPr/>
        </p:nvSpPr>
        <p:spPr>
          <a:xfrm>
            <a:off x="642257" y="376012"/>
            <a:ext cx="10515600" cy="95204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b="1" dirty="0"/>
              <a:t>池化的作用</a:t>
            </a:r>
          </a:p>
        </p:txBody>
      </p:sp>
      <p:sp>
        <p:nvSpPr>
          <p:cNvPr id="4" name="文本框 3">
            <a:extLst>
              <a:ext uri="{FF2B5EF4-FFF2-40B4-BE49-F238E27FC236}">
                <a16:creationId xmlns:a16="http://schemas.microsoft.com/office/drawing/2014/main" id="{87DB05DE-05C1-2844-86F2-0B6CA380B869}"/>
              </a:ext>
            </a:extLst>
          </p:cNvPr>
          <p:cNvSpPr txBox="1"/>
          <p:nvPr/>
        </p:nvSpPr>
        <p:spPr>
          <a:xfrm>
            <a:off x="851338" y="1328058"/>
            <a:ext cx="9995338" cy="1712072"/>
          </a:xfrm>
          <a:prstGeom prst="rect">
            <a:avLst/>
          </a:prstGeom>
          <a:noFill/>
        </p:spPr>
        <p:txBody>
          <a:bodyPr wrap="square" rtlCol="0">
            <a:spAutoFit/>
          </a:bodyPr>
          <a:lstStyle/>
          <a:p>
            <a:pPr>
              <a:lnSpc>
                <a:spcPct val="150000"/>
              </a:lnSpc>
            </a:pPr>
            <a:r>
              <a:rPr kumimoji="1" lang="zh-CN" altLang="en-US" dirty="0"/>
              <a:t>池化使用某一位置的相邻输出的总体统计特征来代替网络在该位置的输出，综合了相邻区域的反馈，因此池化的输出可能小于输入，也就是说，池化可以用来降维。</a:t>
            </a:r>
            <a:endParaRPr kumimoji="1" lang="en-US" altLang="zh-CN" dirty="0"/>
          </a:p>
          <a:p>
            <a:pPr>
              <a:lnSpc>
                <a:spcPct val="150000"/>
              </a:lnSpc>
            </a:pPr>
            <a:endParaRPr kumimoji="1" lang="en-US" altLang="zh-CN" dirty="0"/>
          </a:p>
          <a:p>
            <a:pPr>
              <a:lnSpc>
                <a:spcPct val="150000"/>
              </a:lnSpc>
            </a:pPr>
            <a:r>
              <a:rPr kumimoji="1" lang="zh-CN" altLang="en-US" dirty="0"/>
              <a:t>如下图所示，使用宽度为</a:t>
            </a:r>
            <a:r>
              <a:rPr kumimoji="1" lang="en-US" altLang="zh-CN" dirty="0"/>
              <a:t>3</a:t>
            </a:r>
            <a:r>
              <a:rPr kumimoji="1" lang="zh-CN" altLang="en-US" dirty="0"/>
              <a:t>，步长为</a:t>
            </a:r>
            <a:r>
              <a:rPr kumimoji="1" lang="en-US" altLang="zh-CN" dirty="0"/>
              <a:t>2</a:t>
            </a:r>
            <a:r>
              <a:rPr kumimoji="1" lang="zh-CN" altLang="en-US" dirty="0"/>
              <a:t>的池化，输出比输入减少了一半</a:t>
            </a:r>
            <a:endParaRPr kumimoji="1" lang="en-US" altLang="zh-CN" dirty="0"/>
          </a:p>
        </p:txBody>
      </p:sp>
      <p:pic>
        <p:nvPicPr>
          <p:cNvPr id="3" name="图片 2">
            <a:extLst>
              <a:ext uri="{FF2B5EF4-FFF2-40B4-BE49-F238E27FC236}">
                <a16:creationId xmlns:a16="http://schemas.microsoft.com/office/drawing/2014/main" id="{08287D93-1B91-374E-8D1E-11144D219F31}"/>
              </a:ext>
            </a:extLst>
          </p:cNvPr>
          <p:cNvPicPr>
            <a:picLocks noChangeAspect="1"/>
          </p:cNvPicPr>
          <p:nvPr/>
        </p:nvPicPr>
        <p:blipFill>
          <a:blip r:embed="rId3"/>
          <a:stretch>
            <a:fillRect/>
          </a:stretch>
        </p:blipFill>
        <p:spPr>
          <a:xfrm>
            <a:off x="2115457" y="3192530"/>
            <a:ext cx="7264400" cy="2209800"/>
          </a:xfrm>
          <a:prstGeom prst="rect">
            <a:avLst/>
          </a:prstGeom>
        </p:spPr>
      </p:pic>
      <p:sp>
        <p:nvSpPr>
          <p:cNvPr id="11" name="文本框 10">
            <a:extLst>
              <a:ext uri="{FF2B5EF4-FFF2-40B4-BE49-F238E27FC236}">
                <a16:creationId xmlns:a16="http://schemas.microsoft.com/office/drawing/2014/main" id="{9F79C81B-875A-D544-AEC6-6441B4C1EE66}"/>
              </a:ext>
            </a:extLst>
          </p:cNvPr>
          <p:cNvSpPr txBox="1"/>
          <p:nvPr/>
        </p:nvSpPr>
        <p:spPr>
          <a:xfrm>
            <a:off x="902388" y="5529942"/>
            <a:ext cx="9995338" cy="881075"/>
          </a:xfrm>
          <a:prstGeom prst="rect">
            <a:avLst/>
          </a:prstGeom>
          <a:noFill/>
        </p:spPr>
        <p:txBody>
          <a:bodyPr wrap="square" rtlCol="0">
            <a:spAutoFit/>
          </a:bodyPr>
          <a:lstStyle/>
          <a:p>
            <a:pPr>
              <a:lnSpc>
                <a:spcPct val="150000"/>
              </a:lnSpc>
            </a:pPr>
            <a:r>
              <a:rPr kumimoji="1" lang="zh-CN" altLang="en-US" dirty="0"/>
              <a:t>除此之外，池化能够改变</a:t>
            </a:r>
            <a:r>
              <a:rPr kumimoji="1" lang="en-US" altLang="zh-CN" dirty="0"/>
              <a:t>feature map</a:t>
            </a:r>
            <a:r>
              <a:rPr kumimoji="1" lang="zh-CN" altLang="en-US" dirty="0"/>
              <a:t>的尺寸，利用池化函数可以处理不同尺寸大小的数据。同时池化一定程度上减缓了过拟合。</a:t>
            </a:r>
            <a:endParaRPr kumimoji="1" lang="en-US" altLang="zh-CN" dirty="0"/>
          </a:p>
        </p:txBody>
      </p:sp>
    </p:spTree>
    <p:extLst>
      <p:ext uri="{BB962C8B-B14F-4D97-AF65-F5344CB8AC3E}">
        <p14:creationId xmlns:p14="http://schemas.microsoft.com/office/powerpoint/2010/main" val="29510219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a:extLst>
              <a:ext uri="{FF2B5EF4-FFF2-40B4-BE49-F238E27FC236}">
                <a16:creationId xmlns:a16="http://schemas.microsoft.com/office/drawing/2014/main" id="{559BA3E2-A9AC-EC49-BD65-6F541CA9EAF1}"/>
              </a:ext>
            </a:extLst>
          </p:cNvPr>
          <p:cNvSpPr txBox="1">
            <a:spLocks/>
          </p:cNvSpPr>
          <p:nvPr/>
        </p:nvSpPr>
        <p:spPr>
          <a:xfrm>
            <a:off x="489857" y="223612"/>
            <a:ext cx="10515600" cy="95204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b="1" dirty="0"/>
              <a:t>池化层如何进行反向传播</a:t>
            </a:r>
          </a:p>
        </p:txBody>
      </p:sp>
      <p:sp>
        <p:nvSpPr>
          <p:cNvPr id="2" name="文本框 1">
            <a:extLst>
              <a:ext uri="{FF2B5EF4-FFF2-40B4-BE49-F238E27FC236}">
                <a16:creationId xmlns:a16="http://schemas.microsoft.com/office/drawing/2014/main" id="{0712264B-DF70-7945-9A3E-1083CA6F0BCA}"/>
              </a:ext>
            </a:extLst>
          </p:cNvPr>
          <p:cNvSpPr txBox="1"/>
          <p:nvPr/>
        </p:nvSpPr>
        <p:spPr>
          <a:xfrm>
            <a:off x="620110" y="1175658"/>
            <a:ext cx="7462345" cy="369332"/>
          </a:xfrm>
          <a:prstGeom prst="rect">
            <a:avLst/>
          </a:prstGeom>
          <a:noFill/>
        </p:spPr>
        <p:txBody>
          <a:bodyPr wrap="square" rtlCol="0">
            <a:spAutoFit/>
          </a:bodyPr>
          <a:lstStyle/>
          <a:p>
            <a:r>
              <a:rPr kumimoji="1" lang="zh-CN" altLang="en-US" dirty="0"/>
              <a:t>池化会改变</a:t>
            </a:r>
            <a:r>
              <a:rPr kumimoji="1" lang="en-US" altLang="zh-CN" dirty="0"/>
              <a:t>feature map</a:t>
            </a:r>
            <a:r>
              <a:rPr kumimoji="1" lang="zh-CN" altLang="en-US" dirty="0"/>
              <a:t>的尺寸，那么池化层是如何进行反向传播的</a:t>
            </a:r>
            <a:r>
              <a:rPr kumimoji="1" lang="en-US" altLang="zh-CN" dirty="0"/>
              <a:t>?</a:t>
            </a:r>
            <a:endParaRPr kumimoji="1" lang="zh-CN" altLang="en-US" dirty="0"/>
          </a:p>
        </p:txBody>
      </p:sp>
      <p:pic>
        <p:nvPicPr>
          <p:cNvPr id="3" name="图片 2">
            <a:extLst>
              <a:ext uri="{FF2B5EF4-FFF2-40B4-BE49-F238E27FC236}">
                <a16:creationId xmlns:a16="http://schemas.microsoft.com/office/drawing/2014/main" id="{0EB6CC1A-6A91-2D48-80E0-11CD50BC5841}"/>
              </a:ext>
            </a:extLst>
          </p:cNvPr>
          <p:cNvPicPr>
            <a:picLocks noChangeAspect="1"/>
          </p:cNvPicPr>
          <p:nvPr/>
        </p:nvPicPr>
        <p:blipFill>
          <a:blip r:embed="rId3"/>
          <a:stretch>
            <a:fillRect/>
          </a:stretch>
        </p:blipFill>
        <p:spPr>
          <a:xfrm>
            <a:off x="620110" y="2382109"/>
            <a:ext cx="5029200" cy="1502979"/>
          </a:xfrm>
          <a:prstGeom prst="rect">
            <a:avLst/>
          </a:prstGeom>
        </p:spPr>
      </p:pic>
      <p:pic>
        <p:nvPicPr>
          <p:cNvPr id="4" name="图片 3">
            <a:extLst>
              <a:ext uri="{FF2B5EF4-FFF2-40B4-BE49-F238E27FC236}">
                <a16:creationId xmlns:a16="http://schemas.microsoft.com/office/drawing/2014/main" id="{40F67300-1065-2F45-854C-E5A465854F85}"/>
              </a:ext>
            </a:extLst>
          </p:cNvPr>
          <p:cNvPicPr>
            <a:picLocks noChangeAspect="1"/>
          </p:cNvPicPr>
          <p:nvPr/>
        </p:nvPicPr>
        <p:blipFill>
          <a:blip r:embed="rId4"/>
          <a:stretch>
            <a:fillRect/>
          </a:stretch>
        </p:blipFill>
        <p:spPr>
          <a:xfrm>
            <a:off x="6190593" y="1864946"/>
            <a:ext cx="5048075" cy="2833041"/>
          </a:xfrm>
          <a:prstGeom prst="rect">
            <a:avLst/>
          </a:prstGeom>
        </p:spPr>
      </p:pic>
      <p:sp>
        <p:nvSpPr>
          <p:cNvPr id="5" name="文本框 4">
            <a:extLst>
              <a:ext uri="{FF2B5EF4-FFF2-40B4-BE49-F238E27FC236}">
                <a16:creationId xmlns:a16="http://schemas.microsoft.com/office/drawing/2014/main" id="{519B1C35-4DF5-1F48-BDFA-A7335942D70E}"/>
              </a:ext>
            </a:extLst>
          </p:cNvPr>
          <p:cNvSpPr txBox="1"/>
          <p:nvPr/>
        </p:nvSpPr>
        <p:spPr>
          <a:xfrm>
            <a:off x="783583" y="4925610"/>
            <a:ext cx="4572000" cy="923330"/>
          </a:xfrm>
          <a:prstGeom prst="rect">
            <a:avLst/>
          </a:prstGeom>
          <a:noFill/>
        </p:spPr>
        <p:txBody>
          <a:bodyPr wrap="square" rtlCol="0">
            <a:spAutoFit/>
          </a:bodyPr>
          <a:lstStyle/>
          <a:p>
            <a:r>
              <a:rPr kumimoji="1" lang="zh-CN" altLang="en-US" dirty="0"/>
              <a:t>如果使用的是平均池化，那么反向传播时把每一块的梯度平均分成</a:t>
            </a:r>
            <a:r>
              <a:rPr kumimoji="1" lang="en-US" altLang="zh-CN" dirty="0"/>
              <a:t>n</a:t>
            </a:r>
            <a:r>
              <a:rPr kumimoji="1" lang="zh-CN" altLang="en-US" dirty="0"/>
              <a:t>份传给前一层，这样就保证总的梯度不变</a:t>
            </a:r>
          </a:p>
        </p:txBody>
      </p:sp>
      <p:sp>
        <p:nvSpPr>
          <p:cNvPr id="8" name="文本框 7">
            <a:extLst>
              <a:ext uri="{FF2B5EF4-FFF2-40B4-BE49-F238E27FC236}">
                <a16:creationId xmlns:a16="http://schemas.microsoft.com/office/drawing/2014/main" id="{7E82F914-B20B-E348-B44F-12C1032C6558}"/>
              </a:ext>
            </a:extLst>
          </p:cNvPr>
          <p:cNvSpPr txBox="1"/>
          <p:nvPr/>
        </p:nvSpPr>
        <p:spPr>
          <a:xfrm>
            <a:off x="6190593" y="4925610"/>
            <a:ext cx="4572000" cy="1200329"/>
          </a:xfrm>
          <a:prstGeom prst="rect">
            <a:avLst/>
          </a:prstGeom>
          <a:noFill/>
        </p:spPr>
        <p:txBody>
          <a:bodyPr wrap="square" rtlCol="0">
            <a:spAutoFit/>
          </a:bodyPr>
          <a:lstStyle/>
          <a:p>
            <a:r>
              <a:rPr kumimoji="1" lang="zh-CN" altLang="en-US" dirty="0"/>
              <a:t>如果使用的是最大池化，那么需要记录池化操作时取得的是哪个元素的值，反向传播的时候把梯度传给对应的值即可，这样也能保证总的梯度不变</a:t>
            </a:r>
          </a:p>
        </p:txBody>
      </p:sp>
    </p:spTree>
    <p:extLst>
      <p:ext uri="{BB962C8B-B14F-4D97-AF65-F5344CB8AC3E}">
        <p14:creationId xmlns:p14="http://schemas.microsoft.com/office/powerpoint/2010/main" val="4511293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23392" y="232451"/>
            <a:ext cx="6240999" cy="707886"/>
          </a:xfrm>
          <a:prstGeom prst="rect">
            <a:avLst/>
          </a:prstGeom>
          <a:noFill/>
        </p:spPr>
        <p:txBody>
          <a:bodyPr wrap="square" rtlCol="0">
            <a:spAutoFit/>
          </a:bodyPr>
          <a:lstStyle/>
          <a:p>
            <a:r>
              <a:rPr lang="zh-CN" altLang="en-US" sz="4000" dirty="0">
                <a:latin typeface="Heiti SC Medium" pitchFamily="2" charset="-128"/>
                <a:ea typeface="Heiti SC Medium" pitchFamily="2" charset="-128"/>
              </a:rPr>
              <a:t>基本卷积函数的变体</a:t>
            </a:r>
          </a:p>
        </p:txBody>
      </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9CA21311-1C12-7A45-B7A7-5236718D4614}"/>
                  </a:ext>
                </a:extLst>
              </p:cNvPr>
              <p:cNvSpPr txBox="1"/>
              <p:nvPr/>
            </p:nvSpPr>
            <p:spPr>
              <a:xfrm>
                <a:off x="623392" y="1453245"/>
                <a:ext cx="10657184" cy="4613314"/>
              </a:xfrm>
              <a:prstGeom prst="rect">
                <a:avLst/>
              </a:prstGeom>
              <a:noFill/>
            </p:spPr>
            <p:txBody>
              <a:bodyPr wrap="square" rtlCol="0">
                <a:spAutoFit/>
              </a:bodyPr>
              <a:lstStyle/>
              <a:p>
                <a:pPr marL="342900" indent="-342900">
                  <a:lnSpc>
                    <a:spcPct val="150000"/>
                  </a:lnSpc>
                  <a:buFont typeface="Arial" panose="02080604020202020204" charset="0"/>
                  <a:buChar char="•"/>
                </a:pPr>
                <a:r>
                  <a:rPr lang="zh-Hans" altLang="en-US" sz="2000" dirty="0">
                    <a:latin typeface="Heiti SC Medium" pitchFamily="2" charset="-128"/>
                    <a:ea typeface="Heiti SC Medium" pitchFamily="2" charset="-128"/>
                  </a:rPr>
                  <a:t>神经网络中的卷积，通常</a:t>
                </a:r>
                <a:r>
                  <a:rPr lang="zh-CN" altLang="en-US" sz="2000" dirty="0">
                    <a:latin typeface="Heiti SC Medium" pitchFamily="2" charset="-128"/>
                    <a:ea typeface="Heiti SC Medium" pitchFamily="2" charset="-128"/>
                  </a:rPr>
                  <a:t>卷积核的通道有多个，</a:t>
                </a:r>
                <a:r>
                  <a:rPr lang="zh-Hans" altLang="en-US" sz="2000" dirty="0">
                    <a:latin typeface="Heiti SC Medium" pitchFamily="2" charset="-128"/>
                    <a:ea typeface="Heiti SC Medium" pitchFamily="2" charset="-128"/>
                  </a:rPr>
                  <a:t>在多个位置上提取特征。</a:t>
                </a:r>
                <a:endParaRPr lang="en-US" altLang="zh-Hans" sz="2000" dirty="0">
                  <a:latin typeface="Heiti SC Medium" pitchFamily="2" charset="-128"/>
                  <a:ea typeface="Heiti SC Medium" pitchFamily="2" charset="-128"/>
                </a:endParaRPr>
              </a:p>
              <a:p>
                <a:pPr marL="342900" indent="-342900">
                  <a:lnSpc>
                    <a:spcPct val="150000"/>
                  </a:lnSpc>
                  <a:buFont typeface="Arial" panose="02080604020202020204" charset="0"/>
                  <a:buChar char="•"/>
                </a:pPr>
                <a:r>
                  <a:rPr lang="zh-Hans" altLang="en-US" sz="2000" dirty="0">
                    <a:latin typeface="Heiti SC Medium" pitchFamily="2" charset="-128"/>
                    <a:ea typeface="Heiti SC Medium" pitchFamily="2" charset="-128"/>
                  </a:rPr>
                  <a:t>输入</a:t>
                </a:r>
                <a:r>
                  <a:rPr lang="zh-CN" altLang="en-US" sz="2000" dirty="0">
                    <a:latin typeface="Heiti SC Medium" pitchFamily="2" charset="-128"/>
                    <a:ea typeface="Heiti SC Medium" pitchFamily="2" charset="-128"/>
                  </a:rPr>
                  <a:t>通常不止一个，如彩色图像有红、绿、蓝三个通道</a:t>
                </a:r>
                <a:r>
                  <a:rPr lang="zh-Hans" altLang="en-US" sz="2000" dirty="0">
                    <a:latin typeface="Heiti SC Medium" pitchFamily="2" charset="-128"/>
                    <a:ea typeface="Heiti SC Medium" pitchFamily="2" charset="-128"/>
                  </a:rPr>
                  <a:t>。</a:t>
                </a:r>
                <a:endParaRPr lang="en-US" altLang="zh-Hans" sz="2000" dirty="0">
                  <a:latin typeface="Heiti SC Medium" pitchFamily="2" charset="-128"/>
                  <a:ea typeface="Heiti SC Medium" pitchFamily="2" charset="-128"/>
                </a:endParaRPr>
              </a:p>
              <a:p>
                <a:pPr marL="342900" indent="-342900">
                  <a:lnSpc>
                    <a:spcPct val="150000"/>
                  </a:lnSpc>
                  <a:buFont typeface="Arial" panose="02080604020202020204" charset="0"/>
                  <a:buChar char="•"/>
                </a:pPr>
                <a:endParaRPr lang="en-US" altLang="zh-Hans" sz="2000" dirty="0">
                  <a:latin typeface="Heiti SC Medium" pitchFamily="2" charset="-128"/>
                  <a:ea typeface="Heiti SC Medium" pitchFamily="2" charset="-128"/>
                </a:endParaRPr>
              </a:p>
              <a:p>
                <a:pPr marL="342900" indent="-342900">
                  <a:lnSpc>
                    <a:spcPct val="150000"/>
                  </a:lnSpc>
                  <a:buFont typeface="Arial" panose="02080604020202020204" charset="0"/>
                  <a:buChar char="•"/>
                </a:pPr>
                <a:r>
                  <a:rPr lang="zh-CN" altLang="en-US" sz="2000" dirty="0">
                    <a:latin typeface="Heiti SC Medium" pitchFamily="2" charset="-128"/>
                    <a:ea typeface="Heiti SC Medium" pitchFamily="2" charset="-128"/>
                  </a:rPr>
                  <a:t>假定我们有一个 </a:t>
                </a:r>
                <a:r>
                  <a:rPr lang="en-US" altLang="zh-CN" sz="2000" dirty="0">
                    <a:latin typeface="Heiti SC Medium" pitchFamily="2" charset="-128"/>
                    <a:ea typeface="Heiti SC Medium" pitchFamily="2" charset="-128"/>
                  </a:rPr>
                  <a:t>4 </a:t>
                </a:r>
                <a:r>
                  <a:rPr lang="zh-CN" altLang="en-US" sz="2000" dirty="0">
                    <a:latin typeface="Heiti SC Medium" pitchFamily="2" charset="-128"/>
                    <a:ea typeface="Heiti SC Medium" pitchFamily="2" charset="-128"/>
                  </a:rPr>
                  <a:t>维的核张量 </a:t>
                </a:r>
                <a:r>
                  <a:rPr lang="en-US" altLang="zh-Hans" sz="2000" dirty="0">
                    <a:latin typeface="Heiti SC Medium" pitchFamily="2" charset="-128"/>
                    <a:ea typeface="Heiti SC Medium" pitchFamily="2" charset="-128"/>
                  </a:rPr>
                  <a:t>K</a:t>
                </a:r>
                <a:r>
                  <a:rPr lang="zh-Hans" altLang="en-US" sz="2000" dirty="0">
                    <a:latin typeface="Heiti SC Medium" pitchFamily="2" charset="-128"/>
                    <a:ea typeface="Heiti SC Medium" pitchFamily="2" charset="-128"/>
                  </a:rPr>
                  <a:t>，</a:t>
                </a:r>
                <a:r>
                  <a:rPr lang="zh-CN" altLang="en-US" sz="2000" dirty="0">
                    <a:latin typeface="Heiti SC Medium" pitchFamily="2" charset="-128"/>
                    <a:ea typeface="Heiti SC Medium" pitchFamily="2" charset="-128"/>
                  </a:rPr>
                  <a:t>它的每一个元素是 </a:t>
                </a:r>
                <a:r>
                  <a:rPr lang="en-US" altLang="zh-Hans" sz="2000" dirty="0"/>
                  <a:t> </a:t>
                </a:r>
                <a14:m>
                  <m:oMath xmlns:m="http://schemas.openxmlformats.org/officeDocument/2006/math">
                    <m:sSub>
                      <m:sSubPr>
                        <m:ctrlPr>
                          <a:rPr lang="en-US" altLang="zh-Hans" sz="2000" i="1" dirty="0">
                            <a:latin typeface="Cambria Math" panose="02040503050406030204" pitchFamily="18" charset="0"/>
                          </a:rPr>
                        </m:ctrlPr>
                      </m:sSubPr>
                      <m:e>
                        <m:r>
                          <a:rPr lang="en-US" altLang="zh-Hans" sz="2000" dirty="0">
                            <a:latin typeface="Cambria Math" panose="02040503050406030204" pitchFamily="18" charset="0"/>
                          </a:rPr>
                          <m:t>𝐾</m:t>
                        </m:r>
                      </m:e>
                      <m:sub>
                        <m:r>
                          <a:rPr lang="en-US" altLang="zh-Hans" sz="2000" dirty="0">
                            <a:latin typeface="Cambria Math" panose="02040503050406030204" pitchFamily="18" charset="0"/>
                          </a:rPr>
                          <m:t>𝑖</m:t>
                        </m:r>
                        <m:r>
                          <a:rPr lang="en-US" altLang="zh-Hans" sz="2000" dirty="0">
                            <a:latin typeface="Cambria Math" panose="02040503050406030204" pitchFamily="18" charset="0"/>
                          </a:rPr>
                          <m:t>,</m:t>
                        </m:r>
                        <m:r>
                          <a:rPr lang="en-US" altLang="zh-Hans" sz="2000" dirty="0">
                            <a:latin typeface="Cambria Math" panose="02040503050406030204" pitchFamily="18" charset="0"/>
                          </a:rPr>
                          <m:t>𝑙</m:t>
                        </m:r>
                        <m:r>
                          <a:rPr lang="en-US" altLang="zh-Hans" sz="2000" dirty="0">
                            <a:latin typeface="Cambria Math" panose="02040503050406030204" pitchFamily="18" charset="0"/>
                          </a:rPr>
                          <m:t>,</m:t>
                        </m:r>
                        <m:r>
                          <a:rPr lang="en-US" altLang="zh-Hans" sz="2000" dirty="0">
                            <a:latin typeface="Cambria Math" panose="02040503050406030204" pitchFamily="18" charset="0"/>
                          </a:rPr>
                          <m:t>𝑚</m:t>
                        </m:r>
                        <m:r>
                          <a:rPr lang="en-US" altLang="zh-Hans" sz="2000" dirty="0">
                            <a:latin typeface="Cambria Math" panose="02040503050406030204" pitchFamily="18" charset="0"/>
                          </a:rPr>
                          <m:t>,</m:t>
                        </m:r>
                        <m:r>
                          <a:rPr lang="en-US" altLang="zh-Hans" sz="2000" dirty="0">
                            <a:latin typeface="Cambria Math" panose="02040503050406030204" pitchFamily="18" charset="0"/>
                          </a:rPr>
                          <m:t>𝑛</m:t>
                        </m:r>
                      </m:sub>
                    </m:sSub>
                  </m:oMath>
                </a14:m>
                <a:r>
                  <a:rPr lang="zh-CN" altLang="en-US" sz="2000" dirty="0">
                    <a:latin typeface="Heiti SC Medium" pitchFamily="2" charset="-128"/>
                    <a:ea typeface="Heiti SC Medium" pitchFamily="2" charset="-128"/>
                  </a:rPr>
                  <a:t>， </a:t>
                </a:r>
                <a:r>
                  <a:rPr lang="en-US" altLang="zh-Hans" sz="2000" dirty="0" err="1">
                    <a:latin typeface="Heiti SC Medium" pitchFamily="2" charset="-128"/>
                    <a:ea typeface="Heiti SC Medium" pitchFamily="2" charset="-128"/>
                  </a:rPr>
                  <a:t>i</a:t>
                </a:r>
                <a:r>
                  <a:rPr lang="zh-Hans" altLang="en-US" sz="2000" dirty="0">
                    <a:latin typeface="Heiti SC Medium" pitchFamily="2" charset="-128"/>
                    <a:ea typeface="Heiti SC Medium" pitchFamily="2" charset="-128"/>
                  </a:rPr>
                  <a:t>表示输出通道，</a:t>
                </a:r>
                <a:r>
                  <a:rPr lang="zh-CN" altLang="en-US" sz="2000" dirty="0">
                    <a:latin typeface="Heiti SC Medium" pitchFamily="2" charset="-128"/>
                    <a:ea typeface="Heiti SC Medium" pitchFamily="2" charset="-128"/>
                  </a:rPr>
                  <a:t> </a:t>
                </a:r>
                <a:r>
                  <a:rPr lang="en-US" altLang="zh-CN" sz="2000" dirty="0">
                    <a:latin typeface="Heiti SC Medium" pitchFamily="2" charset="-128"/>
                    <a:ea typeface="Heiti SC Medium" pitchFamily="2" charset="-128"/>
                  </a:rPr>
                  <a:t>l</a:t>
                </a:r>
                <a:r>
                  <a:rPr lang="zh-CN" altLang="en-US" sz="2000" dirty="0">
                    <a:latin typeface="Heiti SC Medium" pitchFamily="2" charset="-128"/>
                    <a:ea typeface="Heiti SC Medium" pitchFamily="2" charset="-128"/>
                  </a:rPr>
                  <a:t>为输入通道，</a:t>
                </a:r>
                <a:r>
                  <a:rPr lang="en-US" altLang="zh-Hans" sz="2000" dirty="0">
                    <a:latin typeface="Heiti SC Medium" pitchFamily="2" charset="-128"/>
                    <a:ea typeface="Heiti SC Medium" pitchFamily="2" charset="-128"/>
                  </a:rPr>
                  <a:t> </a:t>
                </a:r>
                <a:r>
                  <a:rPr lang="zh-CN" altLang="en-US" sz="2000" dirty="0">
                    <a:latin typeface="Heiti SC Medium" pitchFamily="2" charset="-128"/>
                    <a:ea typeface="Heiti SC Medium" pitchFamily="2" charset="-128"/>
                  </a:rPr>
                  <a:t> </a:t>
                </a:r>
                <a:r>
                  <a:rPr lang="en-US" altLang="zh-CN" sz="2000" dirty="0">
                    <a:latin typeface="Heiti SC Medium" pitchFamily="2" charset="-128"/>
                    <a:ea typeface="Heiti SC Medium" pitchFamily="2" charset="-128"/>
                  </a:rPr>
                  <a:t>m</a:t>
                </a:r>
                <a:r>
                  <a:rPr lang="zh-CN" altLang="en-US" sz="2000" dirty="0">
                    <a:latin typeface="Heiti SC Medium" pitchFamily="2" charset="-128"/>
                    <a:ea typeface="Heiti SC Medium" pitchFamily="2" charset="-128"/>
                  </a:rPr>
                  <a:t>、 </a:t>
                </a:r>
                <a:r>
                  <a:rPr lang="en-US" altLang="zh-Hans" sz="2000" dirty="0">
                    <a:latin typeface="Heiti SC Medium" pitchFamily="2" charset="-128"/>
                    <a:ea typeface="Heiti SC Medium" pitchFamily="2" charset="-128"/>
                  </a:rPr>
                  <a:t>n</a:t>
                </a:r>
                <a:r>
                  <a:rPr lang="zh-CN" altLang="en-US" sz="2000" dirty="0">
                    <a:latin typeface="Heiti SC Medium" pitchFamily="2" charset="-128"/>
                    <a:ea typeface="Heiti SC Medium" pitchFamily="2" charset="-128"/>
                  </a:rPr>
                  <a:t>为卷积核的长和宽。假定我们的输入由观测数据 </a:t>
                </a:r>
                <a:r>
                  <a:rPr lang="en-US" altLang="zh-Hans" sz="2000" dirty="0">
                    <a:latin typeface="Heiti SC Medium" pitchFamily="2" charset="-128"/>
                    <a:ea typeface="Heiti SC Medium" pitchFamily="2" charset="-128"/>
                  </a:rPr>
                  <a:t>V </a:t>
                </a:r>
                <a:r>
                  <a:rPr lang="zh-CN" altLang="en-US" sz="2000" dirty="0">
                    <a:latin typeface="Heiti SC Medium" pitchFamily="2" charset="-128"/>
                    <a:ea typeface="Heiti SC Medium" pitchFamily="2" charset="-128"/>
                  </a:rPr>
                  <a:t>组成，它的每一个元素是 </a:t>
                </a:r>
                <a:r>
                  <a:rPr lang="en-US" altLang="zh-Hans" sz="2000" dirty="0"/>
                  <a:t> </a:t>
                </a:r>
                <a14:m>
                  <m:oMath xmlns:m="http://schemas.openxmlformats.org/officeDocument/2006/math">
                    <m:sSub>
                      <m:sSubPr>
                        <m:ctrlPr>
                          <a:rPr lang="en-US" altLang="zh-Hans" sz="2000" i="1" dirty="0">
                            <a:latin typeface="Cambria Math" panose="02040503050406030204" pitchFamily="18" charset="0"/>
                          </a:rPr>
                        </m:ctrlPr>
                      </m:sSubPr>
                      <m:e>
                        <m:r>
                          <m:rPr>
                            <m:sty m:val="p"/>
                          </m:rPr>
                          <a:rPr lang="en-US" altLang="zh-Hans" sz="2000" dirty="0">
                            <a:latin typeface="Cambria Math" panose="02040503050406030204" pitchFamily="18" charset="0"/>
                          </a:rPr>
                          <m:t>V</m:t>
                        </m:r>
                      </m:e>
                      <m:sub>
                        <m:r>
                          <a:rPr lang="en-US" altLang="zh-Hans" sz="2000" dirty="0">
                            <a:latin typeface="Cambria Math" panose="02040503050406030204" pitchFamily="18" charset="0"/>
                          </a:rPr>
                          <m:t>𝑙</m:t>
                        </m:r>
                        <m:r>
                          <a:rPr lang="en-US" altLang="zh-Hans" sz="2000" dirty="0">
                            <a:latin typeface="Cambria Math" panose="02040503050406030204" pitchFamily="18" charset="0"/>
                          </a:rPr>
                          <m:t>,</m:t>
                        </m:r>
                        <m:r>
                          <a:rPr lang="en-US" altLang="zh-Hans" sz="2000" dirty="0">
                            <a:latin typeface="Cambria Math" panose="02040503050406030204" pitchFamily="18" charset="0"/>
                          </a:rPr>
                          <m:t>𝑗</m:t>
                        </m:r>
                        <m:r>
                          <a:rPr lang="en-US" altLang="zh-Hans" sz="2000" dirty="0">
                            <a:latin typeface="Cambria Math" panose="02040503050406030204" pitchFamily="18" charset="0"/>
                          </a:rPr>
                          <m:t>,</m:t>
                        </m:r>
                        <m:r>
                          <a:rPr lang="en-US" altLang="zh-Hans" sz="2000" dirty="0">
                            <a:latin typeface="Cambria Math" panose="02040503050406030204" pitchFamily="18" charset="0"/>
                          </a:rPr>
                          <m:t>𝑘</m:t>
                        </m:r>
                      </m:sub>
                    </m:sSub>
                    <m:r>
                      <a:rPr lang="en-US" altLang="zh-Hans" sz="2000" i="1" dirty="0">
                        <a:latin typeface="Cambria Math" panose="02040503050406030204" pitchFamily="18" charset="0"/>
                      </a:rPr>
                      <m:t> </m:t>
                    </m:r>
                  </m:oMath>
                </a14:m>
                <a:r>
                  <a:rPr lang="zh-Hans" altLang="en-US" sz="2000" dirty="0">
                    <a:latin typeface="Heiti SC Medium" pitchFamily="2" charset="-128"/>
                    <a:ea typeface="Heiti SC Medium" pitchFamily="2" charset="-128"/>
                  </a:rPr>
                  <a:t>，</a:t>
                </a:r>
                <a:r>
                  <a:rPr lang="zh-CN" altLang="en-US" sz="2000" dirty="0">
                    <a:latin typeface="Heiti SC Medium" pitchFamily="2" charset="-128"/>
                    <a:ea typeface="Heiti SC Medium" pitchFamily="2" charset="-128"/>
                  </a:rPr>
                  <a:t>表示处在通道 </a:t>
                </a:r>
                <a:r>
                  <a:rPr lang="en-US" altLang="zh-CN" sz="2000" dirty="0">
                    <a:latin typeface="Heiti SC Medium" pitchFamily="2" charset="-128"/>
                    <a:ea typeface="Heiti SC Medium" pitchFamily="2" charset="-128"/>
                  </a:rPr>
                  <a:t>l</a:t>
                </a:r>
                <a:r>
                  <a:rPr lang="zh-CN" altLang="en-US" sz="2000" dirty="0">
                    <a:latin typeface="Heiti SC Medium" pitchFamily="2" charset="-128"/>
                    <a:ea typeface="Heiti SC Medium" pitchFamily="2" charset="-128"/>
                  </a:rPr>
                  <a:t>中第 </a:t>
                </a:r>
                <a:r>
                  <a:rPr lang="en-US" altLang="zh-CN" sz="2000" dirty="0">
                    <a:latin typeface="Heiti SC Medium" pitchFamily="2" charset="-128"/>
                    <a:ea typeface="Heiti SC Medium" pitchFamily="2" charset="-128"/>
                  </a:rPr>
                  <a:t>j</a:t>
                </a:r>
                <a:r>
                  <a:rPr lang="en-US" altLang="zh-Hans" sz="2000" dirty="0">
                    <a:latin typeface="Heiti SC Medium" pitchFamily="2" charset="-128"/>
                    <a:ea typeface="Heiti SC Medium" pitchFamily="2" charset="-128"/>
                  </a:rPr>
                  <a:t> </a:t>
                </a:r>
                <a:r>
                  <a:rPr lang="zh-CN" altLang="en-US" sz="2000" dirty="0">
                    <a:latin typeface="Heiti SC Medium" pitchFamily="2" charset="-128"/>
                    <a:ea typeface="Heiti SC Medium" pitchFamily="2" charset="-128"/>
                  </a:rPr>
                  <a:t>行第 </a:t>
                </a:r>
                <a:r>
                  <a:rPr lang="en-US" altLang="zh-Hans" sz="2000" dirty="0">
                    <a:latin typeface="Heiti SC Medium" pitchFamily="2" charset="-128"/>
                    <a:ea typeface="Heiti SC Medium" pitchFamily="2" charset="-128"/>
                  </a:rPr>
                  <a:t>k</a:t>
                </a:r>
                <a:r>
                  <a:rPr lang="zh-CN" altLang="en-US" sz="2000" dirty="0">
                    <a:latin typeface="Heiti SC Medium" pitchFamily="2" charset="-128"/>
                    <a:ea typeface="Heiti SC Medium" pitchFamily="2" charset="-128"/>
                  </a:rPr>
                  <a:t>列的值。假定我们的输出 </a:t>
                </a:r>
                <a:r>
                  <a:rPr lang="en-US" altLang="zh-Hans" sz="2000" dirty="0">
                    <a:latin typeface="Heiti SC Medium" pitchFamily="2" charset="-128"/>
                    <a:ea typeface="Heiti SC Medium" pitchFamily="2" charset="-128"/>
                  </a:rPr>
                  <a:t>Z </a:t>
                </a:r>
                <a:r>
                  <a:rPr lang="zh-CN" altLang="en-US" sz="2000" dirty="0">
                    <a:latin typeface="Heiti SC Medium" pitchFamily="2" charset="-128"/>
                    <a:ea typeface="Heiti SC Medium" pitchFamily="2" charset="-128"/>
                  </a:rPr>
                  <a:t>和输入 </a:t>
                </a:r>
                <a:r>
                  <a:rPr lang="en-US" altLang="zh-Hans" sz="2000" dirty="0">
                    <a:latin typeface="Heiti SC Medium" pitchFamily="2" charset="-128"/>
                    <a:ea typeface="Heiti SC Medium" pitchFamily="2" charset="-128"/>
                  </a:rPr>
                  <a:t>V</a:t>
                </a:r>
                <a:r>
                  <a:rPr lang="zh-CN" altLang="en-US" sz="2000" dirty="0">
                    <a:latin typeface="Heiti SC Medium" pitchFamily="2" charset="-128"/>
                    <a:ea typeface="Heiti SC Medium" pitchFamily="2" charset="-128"/>
                  </a:rPr>
                  <a:t>具有相同的形式。如果输出 </a:t>
                </a:r>
                <a:r>
                  <a:rPr lang="en-US" altLang="zh-Hans" sz="2000" dirty="0">
                    <a:latin typeface="Heiti SC Medium" pitchFamily="2" charset="-128"/>
                    <a:ea typeface="Heiti SC Medium" pitchFamily="2" charset="-128"/>
                  </a:rPr>
                  <a:t>Z </a:t>
                </a:r>
                <a:r>
                  <a:rPr lang="zh-CN" altLang="en-US" sz="2000" dirty="0">
                    <a:latin typeface="Heiti SC Medium" pitchFamily="2" charset="-128"/>
                    <a:ea typeface="Heiti SC Medium" pitchFamily="2" charset="-128"/>
                  </a:rPr>
                  <a:t>是通过对 </a:t>
                </a:r>
                <a:r>
                  <a:rPr lang="en-US" altLang="zh-Hans" sz="2000" dirty="0">
                    <a:latin typeface="Heiti SC Medium" pitchFamily="2" charset="-128"/>
                    <a:ea typeface="Heiti SC Medium" pitchFamily="2" charset="-128"/>
                  </a:rPr>
                  <a:t>K </a:t>
                </a:r>
                <a:r>
                  <a:rPr lang="zh-CN" altLang="en-US" sz="2000" dirty="0">
                    <a:latin typeface="Heiti SC Medium" pitchFamily="2" charset="-128"/>
                    <a:ea typeface="Heiti SC Medium" pitchFamily="2" charset="-128"/>
                  </a:rPr>
                  <a:t>和 </a:t>
                </a:r>
                <a:r>
                  <a:rPr lang="en-US" altLang="zh-Hans" sz="2000" dirty="0">
                    <a:latin typeface="Heiti SC Medium" pitchFamily="2" charset="-128"/>
                    <a:ea typeface="Heiti SC Medium" pitchFamily="2" charset="-128"/>
                  </a:rPr>
                  <a:t>V </a:t>
                </a:r>
                <a:r>
                  <a:rPr lang="zh-CN" altLang="en-US" sz="2000" dirty="0">
                    <a:latin typeface="Heiti SC Medium" pitchFamily="2" charset="-128"/>
                    <a:ea typeface="Heiti SC Medium" pitchFamily="2" charset="-128"/>
                  </a:rPr>
                  <a:t>进行卷积得到 的，那么：</a:t>
                </a:r>
                <a:endParaRPr lang="en-US" altLang="zh-CN" sz="2000" dirty="0">
                  <a:latin typeface="Heiti SC Medium" pitchFamily="2" charset="-128"/>
                  <a:ea typeface="Heiti SC Medium" pitchFamily="2" charset="-128"/>
                </a:endParaRPr>
              </a:p>
              <a:p>
                <a:pPr marL="342900" indent="-342900">
                  <a:lnSpc>
                    <a:spcPct val="150000"/>
                  </a:lnSpc>
                  <a:buFont typeface="Arial" panose="02080604020202020204" charset="0"/>
                  <a:buChar char="•"/>
                </a:pPr>
                <a:endParaRPr lang="en-US" altLang="zh-Hans" sz="2000" dirty="0">
                  <a:latin typeface="Heiti SC Medium" pitchFamily="2" charset="-128"/>
                  <a:ea typeface="Heiti SC Medium" pitchFamily="2" charset="-128"/>
                </a:endParaRPr>
              </a:p>
              <a:p>
                <a:pPr/>
                <a14:m>
                  <m:oMathPara xmlns:m="http://schemas.openxmlformats.org/officeDocument/2006/math">
                    <m:oMathParaPr>
                      <m:jc m:val="centerGroup"/>
                    </m:oMathParaPr>
                    <m:oMath xmlns:m="http://schemas.openxmlformats.org/officeDocument/2006/math">
                      <m:sSub>
                        <m:sSubPr>
                          <m:ctrlPr>
                            <a:rPr lang="en-US" altLang="zh-Hans" sz="2000" i="1" dirty="0" smtClean="0">
                              <a:latin typeface="Cambria Math" panose="02040503050406030204" pitchFamily="18" charset="0"/>
                            </a:rPr>
                          </m:ctrlPr>
                        </m:sSubPr>
                        <m:e>
                          <m:r>
                            <m:rPr>
                              <m:sty m:val="p"/>
                            </m:rPr>
                            <a:rPr lang="en-US" altLang="zh-Hans" sz="2000" dirty="0">
                              <a:latin typeface="Cambria Math" panose="02040503050406030204" pitchFamily="18" charset="0"/>
                            </a:rPr>
                            <m:t>Z</m:t>
                          </m:r>
                        </m:e>
                        <m:sub>
                          <m:r>
                            <a:rPr lang="en-US" altLang="zh-Hans" sz="2000" dirty="0" smtClean="0">
                              <a:latin typeface="Cambria Math" panose="02040503050406030204" pitchFamily="18" charset="0"/>
                            </a:rPr>
                            <m:t>𝑖</m:t>
                          </m:r>
                          <m:r>
                            <a:rPr lang="en-US" altLang="zh-Hans" sz="2000" dirty="0" smtClean="0">
                              <a:latin typeface="Cambria Math" panose="02040503050406030204" pitchFamily="18" charset="0"/>
                            </a:rPr>
                            <m:t>,</m:t>
                          </m:r>
                          <m:r>
                            <a:rPr lang="en-US" altLang="zh-Hans" sz="2000" dirty="0" smtClean="0">
                              <a:latin typeface="Cambria Math" panose="02040503050406030204" pitchFamily="18" charset="0"/>
                            </a:rPr>
                            <m:t>𝑗</m:t>
                          </m:r>
                          <m:r>
                            <a:rPr lang="en-US" altLang="zh-Hans" sz="2000" dirty="0" smtClean="0">
                              <a:latin typeface="Cambria Math" panose="02040503050406030204" pitchFamily="18" charset="0"/>
                            </a:rPr>
                            <m:t>,</m:t>
                          </m:r>
                          <m:r>
                            <a:rPr lang="en-US" altLang="zh-Hans" sz="2000" dirty="0" smtClean="0">
                              <a:latin typeface="Cambria Math" panose="02040503050406030204" pitchFamily="18" charset="0"/>
                            </a:rPr>
                            <m:t>𝑘</m:t>
                          </m:r>
                        </m:sub>
                      </m:sSub>
                      <m:r>
                        <a:rPr lang="en-US" altLang="zh-Hans" sz="2000" dirty="0" smtClean="0">
                          <a:latin typeface="Cambria Math" panose="02040503050406030204" pitchFamily="18" charset="0"/>
                        </a:rPr>
                        <m:t>=</m:t>
                      </m:r>
                      <m:nary>
                        <m:naryPr>
                          <m:chr m:val="∑"/>
                          <m:supHide m:val="on"/>
                          <m:ctrlPr>
                            <a:rPr lang="en-US" altLang="zh-Hans" sz="2000" i="1" dirty="0" smtClean="0">
                              <a:latin typeface="Cambria Math" panose="02040503050406030204" pitchFamily="18" charset="0"/>
                            </a:rPr>
                          </m:ctrlPr>
                        </m:naryPr>
                        <m:sub>
                          <m:r>
                            <m:rPr>
                              <m:brk m:alnAt="7"/>
                            </m:rPr>
                            <a:rPr lang="en-US" altLang="zh-Hans" sz="2000" dirty="0" smtClean="0">
                              <a:latin typeface="Cambria Math" panose="02040503050406030204" pitchFamily="18" charset="0"/>
                            </a:rPr>
                            <m:t>𝑙</m:t>
                          </m:r>
                          <m:r>
                            <a:rPr lang="en-US" altLang="zh-Hans" sz="2000" dirty="0" smtClean="0">
                              <a:latin typeface="Cambria Math" panose="02040503050406030204" pitchFamily="18" charset="0"/>
                            </a:rPr>
                            <m:t>,</m:t>
                          </m:r>
                          <m:r>
                            <a:rPr lang="en-US" altLang="zh-Hans" sz="2000" dirty="0" smtClean="0">
                              <a:latin typeface="Cambria Math" panose="02040503050406030204" pitchFamily="18" charset="0"/>
                            </a:rPr>
                            <m:t>𝑚</m:t>
                          </m:r>
                          <m:r>
                            <a:rPr lang="en-US" altLang="zh-Hans" sz="2000" dirty="0" smtClean="0">
                              <a:latin typeface="Cambria Math" panose="02040503050406030204" pitchFamily="18" charset="0"/>
                            </a:rPr>
                            <m:t>,</m:t>
                          </m:r>
                          <m:r>
                            <a:rPr lang="en-US" altLang="zh-Hans" sz="2000" dirty="0" smtClean="0">
                              <a:latin typeface="Cambria Math" panose="02040503050406030204" pitchFamily="18" charset="0"/>
                            </a:rPr>
                            <m:t>𝑛</m:t>
                          </m:r>
                        </m:sub>
                        <m:sup/>
                        <m:e>
                          <m:sSub>
                            <m:sSubPr>
                              <m:ctrlPr>
                                <a:rPr lang="en-US" altLang="zh-Hans" sz="2000" i="1" dirty="0" smtClean="0">
                                  <a:latin typeface="Cambria Math" panose="02040503050406030204" pitchFamily="18" charset="0"/>
                                </a:rPr>
                              </m:ctrlPr>
                            </m:sSubPr>
                            <m:e>
                              <m:r>
                                <m:rPr>
                                  <m:sty m:val="p"/>
                                </m:rPr>
                                <a:rPr lang="en-US" altLang="zh-Hans" sz="2000" dirty="0">
                                  <a:latin typeface="Cambria Math" panose="02040503050406030204" pitchFamily="18" charset="0"/>
                                </a:rPr>
                                <m:t>V</m:t>
                              </m:r>
                            </m:e>
                            <m:sub>
                              <m:r>
                                <a:rPr lang="en-US" altLang="zh-Hans" sz="2000" dirty="0" smtClean="0">
                                  <a:latin typeface="Cambria Math" panose="02040503050406030204" pitchFamily="18" charset="0"/>
                                </a:rPr>
                                <m:t>𝑙</m:t>
                              </m:r>
                              <m:r>
                                <a:rPr lang="en-US" altLang="zh-Hans" sz="2000" dirty="0" smtClean="0">
                                  <a:latin typeface="Cambria Math" panose="02040503050406030204" pitchFamily="18" charset="0"/>
                                </a:rPr>
                                <m:t>,</m:t>
                              </m:r>
                              <m:r>
                                <a:rPr lang="en-US" altLang="zh-Hans" sz="2000" dirty="0" smtClean="0">
                                  <a:latin typeface="Cambria Math" panose="02040503050406030204" pitchFamily="18" charset="0"/>
                                </a:rPr>
                                <m:t>𝑗</m:t>
                              </m:r>
                              <m:r>
                                <a:rPr lang="en-US" altLang="zh-Hans" sz="2000" dirty="0" smtClean="0">
                                  <a:latin typeface="Cambria Math" panose="02040503050406030204" pitchFamily="18" charset="0"/>
                                </a:rPr>
                                <m:t>+</m:t>
                              </m:r>
                              <m:r>
                                <a:rPr lang="en-US" altLang="zh-Hans" sz="2000" dirty="0" smtClean="0">
                                  <a:latin typeface="Cambria Math" panose="02040503050406030204" pitchFamily="18" charset="0"/>
                                </a:rPr>
                                <m:t>𝑚</m:t>
                              </m:r>
                              <m:r>
                                <a:rPr lang="en-US" altLang="zh-Hans" sz="2000" dirty="0" smtClean="0">
                                  <a:latin typeface="Cambria Math" panose="02040503050406030204" pitchFamily="18" charset="0"/>
                                </a:rPr>
                                <m:t>−1,</m:t>
                              </m:r>
                              <m:r>
                                <a:rPr lang="en-US" altLang="zh-Hans" sz="2000" dirty="0" smtClean="0">
                                  <a:latin typeface="Cambria Math" panose="02040503050406030204" pitchFamily="18" charset="0"/>
                                </a:rPr>
                                <m:t>𝑘</m:t>
                              </m:r>
                              <m:r>
                                <a:rPr lang="en-US" altLang="zh-Hans" sz="2000" dirty="0" smtClean="0">
                                  <a:latin typeface="Cambria Math" panose="02040503050406030204" pitchFamily="18" charset="0"/>
                                </a:rPr>
                                <m:t>+</m:t>
                              </m:r>
                              <m:r>
                                <a:rPr lang="en-US" altLang="zh-Hans" sz="2000" dirty="0" smtClean="0">
                                  <a:latin typeface="Cambria Math" panose="02040503050406030204" pitchFamily="18" charset="0"/>
                                </a:rPr>
                                <m:t>𝑛</m:t>
                              </m:r>
                              <m:r>
                                <a:rPr lang="en-US" altLang="zh-Hans" sz="2000" dirty="0" smtClean="0">
                                  <a:latin typeface="Cambria Math" panose="02040503050406030204" pitchFamily="18" charset="0"/>
                                </a:rPr>
                                <m:t>−1</m:t>
                              </m:r>
                            </m:sub>
                          </m:sSub>
                          <m:sSub>
                            <m:sSubPr>
                              <m:ctrlPr>
                                <a:rPr lang="en-US" altLang="zh-Hans" sz="2000" i="1" dirty="0" smtClean="0">
                                  <a:latin typeface="Cambria Math" panose="02040503050406030204" pitchFamily="18" charset="0"/>
                                </a:rPr>
                              </m:ctrlPr>
                            </m:sSubPr>
                            <m:e>
                              <m:r>
                                <a:rPr lang="en-US" altLang="zh-Hans" sz="2000" dirty="0" smtClean="0">
                                  <a:latin typeface="Cambria Math" panose="02040503050406030204" pitchFamily="18" charset="0"/>
                                </a:rPr>
                                <m:t>𝐾</m:t>
                              </m:r>
                            </m:e>
                            <m:sub>
                              <m:r>
                                <a:rPr lang="en-US" altLang="zh-Hans" sz="2000" dirty="0" smtClean="0">
                                  <a:latin typeface="Cambria Math" panose="02040503050406030204" pitchFamily="18" charset="0"/>
                                </a:rPr>
                                <m:t>𝑖</m:t>
                              </m:r>
                              <m:r>
                                <a:rPr lang="en-US" altLang="zh-Hans" sz="2000" dirty="0" smtClean="0">
                                  <a:latin typeface="Cambria Math" panose="02040503050406030204" pitchFamily="18" charset="0"/>
                                </a:rPr>
                                <m:t>,</m:t>
                              </m:r>
                              <m:r>
                                <a:rPr lang="en-US" altLang="zh-Hans" sz="2000" dirty="0" smtClean="0">
                                  <a:latin typeface="Cambria Math" panose="02040503050406030204" pitchFamily="18" charset="0"/>
                                </a:rPr>
                                <m:t>𝑙</m:t>
                              </m:r>
                              <m:r>
                                <a:rPr lang="en-US" altLang="zh-Hans" sz="2000" dirty="0" smtClean="0">
                                  <a:latin typeface="Cambria Math" panose="02040503050406030204" pitchFamily="18" charset="0"/>
                                </a:rPr>
                                <m:t>,</m:t>
                              </m:r>
                              <m:r>
                                <a:rPr lang="en-US" altLang="zh-Hans" sz="2000" dirty="0" smtClean="0">
                                  <a:latin typeface="Cambria Math" panose="02040503050406030204" pitchFamily="18" charset="0"/>
                                </a:rPr>
                                <m:t>𝑚</m:t>
                              </m:r>
                              <m:r>
                                <a:rPr lang="en-US" altLang="zh-Hans" sz="2000" dirty="0" smtClean="0">
                                  <a:latin typeface="Cambria Math" panose="02040503050406030204" pitchFamily="18" charset="0"/>
                                </a:rPr>
                                <m:t>,</m:t>
                              </m:r>
                              <m:r>
                                <a:rPr lang="en-US" altLang="zh-Hans" sz="2000" dirty="0" smtClean="0">
                                  <a:latin typeface="Cambria Math" panose="02040503050406030204" pitchFamily="18" charset="0"/>
                                </a:rPr>
                                <m:t>𝑛</m:t>
                              </m:r>
                            </m:sub>
                          </m:sSub>
                        </m:e>
                      </m:nary>
                    </m:oMath>
                  </m:oMathPara>
                </a14:m>
                <a:endParaRPr lang="en-US" altLang="zh-CN" sz="2000" dirty="0">
                  <a:latin typeface="Heiti SC Medium" pitchFamily="2" charset="-128"/>
                  <a:ea typeface="Heiti SC Medium" pitchFamily="2" charset="-128"/>
                </a:endParaRPr>
              </a:p>
            </p:txBody>
          </p:sp>
        </mc:Choice>
        <mc:Fallback xmlns="">
          <p:sp>
            <p:nvSpPr>
              <p:cNvPr id="3" name="文本框 2">
                <a:extLst>
                  <a:ext uri="{FF2B5EF4-FFF2-40B4-BE49-F238E27FC236}">
                    <a16:creationId xmlns:a16="http://schemas.microsoft.com/office/drawing/2014/main" id="{9CA21311-1C12-7A45-B7A7-5236718D4614}"/>
                  </a:ext>
                </a:extLst>
              </p:cNvPr>
              <p:cNvSpPr txBox="1">
                <a:spLocks noRot="1" noChangeAspect="1" noMove="1" noResize="1" noEditPoints="1" noAdjustHandles="1" noChangeArrowheads="1" noChangeShapeType="1" noTextEdit="1"/>
              </p:cNvSpPr>
              <p:nvPr/>
            </p:nvSpPr>
            <p:spPr>
              <a:xfrm>
                <a:off x="623392" y="1453245"/>
                <a:ext cx="10657184" cy="4613314"/>
              </a:xfrm>
              <a:prstGeom prst="rect">
                <a:avLst/>
              </a:prstGeom>
              <a:blipFill>
                <a:blip r:embed="rId3"/>
                <a:stretch>
                  <a:fillRect l="-357" r="-2857" b="-3041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2961950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760523" y="204356"/>
            <a:ext cx="6240999" cy="707886"/>
          </a:xfrm>
          <a:prstGeom prst="rect">
            <a:avLst/>
          </a:prstGeom>
          <a:noFill/>
        </p:spPr>
        <p:txBody>
          <a:bodyPr wrap="square" rtlCol="0">
            <a:spAutoFit/>
          </a:bodyPr>
          <a:lstStyle/>
          <a:p>
            <a:r>
              <a:rPr lang="zh-CN" altLang="en-US" sz="4000" dirty="0">
                <a:latin typeface="Heiti SC Medium" pitchFamily="2" charset="-128"/>
                <a:ea typeface="Heiti SC Medium" pitchFamily="2" charset="-128"/>
              </a:rPr>
              <a:t>基本卷积函数的变体</a:t>
            </a:r>
          </a:p>
        </p:txBody>
      </p:sp>
      <p:sp>
        <p:nvSpPr>
          <p:cNvPr id="3" name="文本框 2">
            <a:extLst>
              <a:ext uri="{FF2B5EF4-FFF2-40B4-BE49-F238E27FC236}">
                <a16:creationId xmlns:a16="http://schemas.microsoft.com/office/drawing/2014/main" id="{9CA21311-1C12-7A45-B7A7-5236718D4614}"/>
              </a:ext>
            </a:extLst>
          </p:cNvPr>
          <p:cNvSpPr txBox="1"/>
          <p:nvPr/>
        </p:nvSpPr>
        <p:spPr>
          <a:xfrm>
            <a:off x="1065323" y="1340768"/>
            <a:ext cx="10657184" cy="583108"/>
          </a:xfrm>
          <a:prstGeom prst="rect">
            <a:avLst/>
          </a:prstGeom>
          <a:noFill/>
        </p:spPr>
        <p:txBody>
          <a:bodyPr wrap="square" rtlCol="0">
            <a:spAutoFit/>
          </a:bodyPr>
          <a:lstStyle/>
          <a:p>
            <a:pPr marL="342900" indent="-342900">
              <a:lnSpc>
                <a:spcPct val="150000"/>
              </a:lnSpc>
              <a:buFont typeface="Arial" panose="02080604020202020204" charset="0"/>
              <a:buChar char="•"/>
            </a:pPr>
            <a:r>
              <a:rPr lang="zh-CN" altLang="en-US" sz="2400" b="1" dirty="0"/>
              <a:t>多输入通道</a:t>
            </a:r>
          </a:p>
        </p:txBody>
      </p:sp>
      <p:pic>
        <p:nvPicPr>
          <p:cNvPr id="5" name="图片 4">
            <a:extLst>
              <a:ext uri="{FF2B5EF4-FFF2-40B4-BE49-F238E27FC236}">
                <a16:creationId xmlns:a16="http://schemas.microsoft.com/office/drawing/2014/main" id="{EBB27DF6-F137-1E4C-9C75-9437D34BB61C}"/>
              </a:ext>
            </a:extLst>
          </p:cNvPr>
          <p:cNvPicPr>
            <a:picLocks noChangeAspect="1"/>
          </p:cNvPicPr>
          <p:nvPr/>
        </p:nvPicPr>
        <p:blipFill>
          <a:blip r:embed="rId3"/>
          <a:stretch>
            <a:fillRect/>
          </a:stretch>
        </p:blipFill>
        <p:spPr>
          <a:xfrm>
            <a:off x="1775520" y="2780928"/>
            <a:ext cx="7353300" cy="3225800"/>
          </a:xfrm>
          <a:prstGeom prst="rect">
            <a:avLst/>
          </a:prstGeom>
        </p:spPr>
      </p:pic>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1B710B05-2C55-8C4D-9EA4-6D925F63FC8B}"/>
                  </a:ext>
                </a:extLst>
              </p:cNvPr>
              <p:cNvSpPr/>
              <p:nvPr/>
            </p:nvSpPr>
            <p:spPr>
              <a:xfrm>
                <a:off x="5418876" y="1630278"/>
                <a:ext cx="3517117" cy="78572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Hans" i="1" dirty="0">
                              <a:latin typeface="Cambria Math" panose="02040503050406030204" pitchFamily="18" charset="0"/>
                            </a:rPr>
                          </m:ctrlPr>
                        </m:sSubPr>
                        <m:e>
                          <m:r>
                            <m:rPr>
                              <m:sty m:val="p"/>
                            </m:rPr>
                            <a:rPr lang="en-US" altLang="zh-Hans" dirty="0">
                              <a:latin typeface="Cambria Math" panose="02040503050406030204" pitchFamily="18" charset="0"/>
                            </a:rPr>
                            <m:t>Z</m:t>
                          </m:r>
                        </m:e>
                        <m:sub>
                          <m:r>
                            <a:rPr lang="en-US" altLang="zh-Hans" dirty="0">
                              <a:latin typeface="Cambria Math" panose="02040503050406030204" pitchFamily="18" charset="0"/>
                            </a:rPr>
                            <m:t>𝑖</m:t>
                          </m:r>
                          <m:r>
                            <a:rPr lang="en-US" altLang="zh-Hans" dirty="0">
                              <a:latin typeface="Cambria Math" panose="02040503050406030204" pitchFamily="18" charset="0"/>
                            </a:rPr>
                            <m:t>,</m:t>
                          </m:r>
                          <m:r>
                            <a:rPr lang="en-US" altLang="zh-Hans" dirty="0">
                              <a:latin typeface="Cambria Math" panose="02040503050406030204" pitchFamily="18" charset="0"/>
                            </a:rPr>
                            <m:t>𝑗</m:t>
                          </m:r>
                          <m:r>
                            <a:rPr lang="en-US" altLang="zh-Hans" dirty="0">
                              <a:latin typeface="Cambria Math" panose="02040503050406030204" pitchFamily="18" charset="0"/>
                            </a:rPr>
                            <m:t>,</m:t>
                          </m:r>
                          <m:r>
                            <a:rPr lang="en-US" altLang="zh-Hans" dirty="0">
                              <a:latin typeface="Cambria Math" panose="02040503050406030204" pitchFamily="18" charset="0"/>
                            </a:rPr>
                            <m:t>𝑘</m:t>
                          </m:r>
                        </m:sub>
                      </m:sSub>
                      <m:r>
                        <a:rPr lang="en-US" altLang="zh-Hans" dirty="0">
                          <a:latin typeface="Cambria Math" panose="02040503050406030204" pitchFamily="18" charset="0"/>
                        </a:rPr>
                        <m:t>=</m:t>
                      </m:r>
                      <m:nary>
                        <m:naryPr>
                          <m:chr m:val="∑"/>
                          <m:supHide m:val="on"/>
                          <m:ctrlPr>
                            <a:rPr lang="en-US" altLang="zh-Hans" i="1" dirty="0">
                              <a:latin typeface="Cambria Math" panose="02040503050406030204" pitchFamily="18" charset="0"/>
                            </a:rPr>
                          </m:ctrlPr>
                        </m:naryPr>
                        <m:sub>
                          <m:r>
                            <m:rPr>
                              <m:brk m:alnAt="7"/>
                            </m:rPr>
                            <a:rPr lang="en-US" altLang="zh-Hans" dirty="0">
                              <a:latin typeface="Cambria Math" panose="02040503050406030204" pitchFamily="18" charset="0"/>
                            </a:rPr>
                            <m:t>𝑙</m:t>
                          </m:r>
                          <m:r>
                            <a:rPr lang="en-US" altLang="zh-Hans" dirty="0">
                              <a:latin typeface="Cambria Math" panose="02040503050406030204" pitchFamily="18" charset="0"/>
                            </a:rPr>
                            <m:t>,</m:t>
                          </m:r>
                          <m:r>
                            <a:rPr lang="en-US" altLang="zh-Hans" dirty="0">
                              <a:latin typeface="Cambria Math" panose="02040503050406030204" pitchFamily="18" charset="0"/>
                            </a:rPr>
                            <m:t>𝑚</m:t>
                          </m:r>
                          <m:r>
                            <a:rPr lang="en-US" altLang="zh-Hans" dirty="0">
                              <a:latin typeface="Cambria Math" panose="02040503050406030204" pitchFamily="18" charset="0"/>
                            </a:rPr>
                            <m:t>,</m:t>
                          </m:r>
                          <m:r>
                            <a:rPr lang="en-US" altLang="zh-Hans" dirty="0">
                              <a:latin typeface="Cambria Math" panose="02040503050406030204" pitchFamily="18" charset="0"/>
                            </a:rPr>
                            <m:t>𝑛</m:t>
                          </m:r>
                        </m:sub>
                        <m:sup/>
                        <m:e>
                          <m:sSub>
                            <m:sSubPr>
                              <m:ctrlPr>
                                <a:rPr lang="en-US" altLang="zh-Hans" i="1" dirty="0">
                                  <a:latin typeface="Cambria Math" panose="02040503050406030204" pitchFamily="18" charset="0"/>
                                </a:rPr>
                              </m:ctrlPr>
                            </m:sSubPr>
                            <m:e>
                              <m:r>
                                <m:rPr>
                                  <m:sty m:val="p"/>
                                </m:rPr>
                                <a:rPr lang="en-US" altLang="zh-Hans" dirty="0">
                                  <a:latin typeface="Cambria Math" panose="02040503050406030204" pitchFamily="18" charset="0"/>
                                </a:rPr>
                                <m:t>V</m:t>
                              </m:r>
                            </m:e>
                            <m:sub>
                              <m:r>
                                <a:rPr lang="en-US" altLang="zh-Hans" dirty="0">
                                  <a:latin typeface="Cambria Math" panose="02040503050406030204" pitchFamily="18" charset="0"/>
                                </a:rPr>
                                <m:t>𝑙</m:t>
                              </m:r>
                              <m:r>
                                <a:rPr lang="en-US" altLang="zh-Hans" dirty="0">
                                  <a:latin typeface="Cambria Math" panose="02040503050406030204" pitchFamily="18" charset="0"/>
                                </a:rPr>
                                <m:t>,</m:t>
                              </m:r>
                              <m:r>
                                <a:rPr lang="en-US" altLang="zh-Hans" dirty="0">
                                  <a:latin typeface="Cambria Math" panose="02040503050406030204" pitchFamily="18" charset="0"/>
                                </a:rPr>
                                <m:t>𝑗</m:t>
                              </m:r>
                              <m:r>
                                <a:rPr lang="en-US" altLang="zh-Hans" dirty="0">
                                  <a:latin typeface="Cambria Math" panose="02040503050406030204" pitchFamily="18" charset="0"/>
                                </a:rPr>
                                <m:t>+</m:t>
                              </m:r>
                              <m:r>
                                <a:rPr lang="en-US" altLang="zh-Hans" dirty="0">
                                  <a:latin typeface="Cambria Math" panose="02040503050406030204" pitchFamily="18" charset="0"/>
                                </a:rPr>
                                <m:t>𝑚</m:t>
                              </m:r>
                              <m:r>
                                <a:rPr lang="en-US" altLang="zh-Hans" dirty="0">
                                  <a:latin typeface="Cambria Math" panose="02040503050406030204" pitchFamily="18" charset="0"/>
                                </a:rPr>
                                <m:t>−1,</m:t>
                              </m:r>
                              <m:r>
                                <a:rPr lang="en-US" altLang="zh-Hans" dirty="0">
                                  <a:latin typeface="Cambria Math" panose="02040503050406030204" pitchFamily="18" charset="0"/>
                                </a:rPr>
                                <m:t>𝑘</m:t>
                              </m:r>
                              <m:r>
                                <a:rPr lang="en-US" altLang="zh-Hans" dirty="0">
                                  <a:latin typeface="Cambria Math" panose="02040503050406030204" pitchFamily="18" charset="0"/>
                                </a:rPr>
                                <m:t>+</m:t>
                              </m:r>
                              <m:r>
                                <a:rPr lang="en-US" altLang="zh-Hans" dirty="0">
                                  <a:latin typeface="Cambria Math" panose="02040503050406030204" pitchFamily="18" charset="0"/>
                                </a:rPr>
                                <m:t>𝑛</m:t>
                              </m:r>
                              <m:r>
                                <a:rPr lang="en-US" altLang="zh-Hans" dirty="0">
                                  <a:latin typeface="Cambria Math" panose="02040503050406030204" pitchFamily="18" charset="0"/>
                                </a:rPr>
                                <m:t>−1</m:t>
                              </m:r>
                            </m:sub>
                          </m:sSub>
                          <m:sSub>
                            <m:sSubPr>
                              <m:ctrlPr>
                                <a:rPr lang="en-US" altLang="zh-Hans" i="1" dirty="0">
                                  <a:latin typeface="Cambria Math" panose="02040503050406030204" pitchFamily="18" charset="0"/>
                                </a:rPr>
                              </m:ctrlPr>
                            </m:sSubPr>
                            <m:e>
                              <m:r>
                                <a:rPr lang="en-US" altLang="zh-Hans" dirty="0">
                                  <a:latin typeface="Cambria Math" panose="02040503050406030204" pitchFamily="18" charset="0"/>
                                </a:rPr>
                                <m:t>𝐾</m:t>
                              </m:r>
                            </m:e>
                            <m:sub>
                              <m:r>
                                <a:rPr lang="en-US" altLang="zh-Hans" dirty="0">
                                  <a:latin typeface="Cambria Math" panose="02040503050406030204" pitchFamily="18" charset="0"/>
                                </a:rPr>
                                <m:t>𝑖</m:t>
                              </m:r>
                              <m:r>
                                <a:rPr lang="en-US" altLang="zh-Hans" dirty="0">
                                  <a:latin typeface="Cambria Math" panose="02040503050406030204" pitchFamily="18" charset="0"/>
                                </a:rPr>
                                <m:t>,</m:t>
                              </m:r>
                              <m:r>
                                <a:rPr lang="en-US" altLang="zh-Hans" dirty="0">
                                  <a:latin typeface="Cambria Math" panose="02040503050406030204" pitchFamily="18" charset="0"/>
                                </a:rPr>
                                <m:t>𝑙</m:t>
                              </m:r>
                              <m:r>
                                <a:rPr lang="en-US" altLang="zh-Hans" dirty="0">
                                  <a:latin typeface="Cambria Math" panose="02040503050406030204" pitchFamily="18" charset="0"/>
                                </a:rPr>
                                <m:t>,</m:t>
                              </m:r>
                              <m:r>
                                <a:rPr lang="en-US" altLang="zh-Hans" dirty="0">
                                  <a:latin typeface="Cambria Math" panose="02040503050406030204" pitchFamily="18" charset="0"/>
                                </a:rPr>
                                <m:t>𝑚</m:t>
                              </m:r>
                              <m:r>
                                <a:rPr lang="en-US" altLang="zh-Hans" dirty="0">
                                  <a:latin typeface="Cambria Math" panose="02040503050406030204" pitchFamily="18" charset="0"/>
                                </a:rPr>
                                <m:t>,</m:t>
                              </m:r>
                              <m:r>
                                <a:rPr lang="en-US" altLang="zh-Hans" dirty="0">
                                  <a:latin typeface="Cambria Math" panose="02040503050406030204" pitchFamily="18" charset="0"/>
                                </a:rPr>
                                <m:t>𝑛</m:t>
                              </m:r>
                            </m:sub>
                          </m:sSub>
                        </m:e>
                      </m:nary>
                    </m:oMath>
                  </m:oMathPara>
                </a14:m>
                <a:endParaRPr lang="zh-CN" altLang="en-US" dirty="0"/>
              </a:p>
            </p:txBody>
          </p:sp>
        </mc:Choice>
        <mc:Fallback xmlns="">
          <p:sp>
            <p:nvSpPr>
              <p:cNvPr id="6" name="矩形 5">
                <a:extLst>
                  <a:ext uri="{FF2B5EF4-FFF2-40B4-BE49-F238E27FC236}">
                    <a16:creationId xmlns:a16="http://schemas.microsoft.com/office/drawing/2014/main" id="{1B710B05-2C55-8C4D-9EA4-6D925F63FC8B}"/>
                  </a:ext>
                </a:extLst>
              </p:cNvPr>
              <p:cNvSpPr>
                <a:spLocks noRot="1" noChangeAspect="1" noMove="1" noResize="1" noEditPoints="1" noAdjustHandles="1" noChangeArrowheads="1" noChangeShapeType="1" noTextEdit="1"/>
              </p:cNvSpPr>
              <p:nvPr/>
            </p:nvSpPr>
            <p:spPr>
              <a:xfrm>
                <a:off x="5418876" y="1630278"/>
                <a:ext cx="3517117" cy="785728"/>
              </a:xfrm>
              <a:prstGeom prst="rect">
                <a:avLst/>
              </a:prstGeom>
              <a:blipFill>
                <a:blip r:embed="rId4"/>
                <a:stretch>
                  <a:fillRect t="-117460" b="-16190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9726723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50316" y="245810"/>
            <a:ext cx="6240999" cy="707886"/>
          </a:xfrm>
          <a:prstGeom prst="rect">
            <a:avLst/>
          </a:prstGeom>
          <a:noFill/>
        </p:spPr>
        <p:txBody>
          <a:bodyPr wrap="square" rtlCol="0">
            <a:spAutoFit/>
          </a:bodyPr>
          <a:lstStyle/>
          <a:p>
            <a:r>
              <a:rPr lang="zh-CN" altLang="en-US" sz="4000" dirty="0">
                <a:latin typeface="Heiti SC Medium" pitchFamily="2" charset="-128"/>
                <a:ea typeface="Heiti SC Medium" pitchFamily="2" charset="-128"/>
              </a:rPr>
              <a:t>基本卷积函数的变体</a:t>
            </a:r>
          </a:p>
        </p:txBody>
      </p:sp>
      <p:sp>
        <p:nvSpPr>
          <p:cNvPr id="3" name="文本框 2">
            <a:extLst>
              <a:ext uri="{FF2B5EF4-FFF2-40B4-BE49-F238E27FC236}">
                <a16:creationId xmlns:a16="http://schemas.microsoft.com/office/drawing/2014/main" id="{9CA21311-1C12-7A45-B7A7-5236718D4614}"/>
              </a:ext>
            </a:extLst>
          </p:cNvPr>
          <p:cNvSpPr txBox="1"/>
          <p:nvPr/>
        </p:nvSpPr>
        <p:spPr>
          <a:xfrm>
            <a:off x="1065323" y="1340768"/>
            <a:ext cx="10657184" cy="583108"/>
          </a:xfrm>
          <a:prstGeom prst="rect">
            <a:avLst/>
          </a:prstGeom>
          <a:noFill/>
        </p:spPr>
        <p:txBody>
          <a:bodyPr wrap="square" rtlCol="0">
            <a:spAutoFit/>
          </a:bodyPr>
          <a:lstStyle/>
          <a:p>
            <a:pPr marL="342900" indent="-342900">
              <a:lnSpc>
                <a:spcPct val="150000"/>
              </a:lnSpc>
              <a:buFont typeface="Arial" panose="02080604020202020204" charset="0"/>
              <a:buChar char="•"/>
            </a:pPr>
            <a:r>
              <a:rPr lang="zh-CN" altLang="en-US" sz="2400" b="1" dirty="0"/>
              <a:t>多输出通道</a:t>
            </a:r>
          </a:p>
        </p:txBody>
      </p:sp>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1B710B05-2C55-8C4D-9EA4-6D925F63FC8B}"/>
                  </a:ext>
                </a:extLst>
              </p:cNvPr>
              <p:cNvSpPr/>
              <p:nvPr/>
            </p:nvSpPr>
            <p:spPr>
              <a:xfrm>
                <a:off x="5418876" y="1630278"/>
                <a:ext cx="3517117" cy="78572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Hans" i="1" dirty="0">
                              <a:latin typeface="Cambria Math" panose="02040503050406030204" pitchFamily="18" charset="0"/>
                            </a:rPr>
                          </m:ctrlPr>
                        </m:sSubPr>
                        <m:e>
                          <m:r>
                            <m:rPr>
                              <m:sty m:val="p"/>
                            </m:rPr>
                            <a:rPr lang="en-US" altLang="zh-Hans" dirty="0">
                              <a:latin typeface="Cambria Math" panose="02040503050406030204" pitchFamily="18" charset="0"/>
                            </a:rPr>
                            <m:t>Z</m:t>
                          </m:r>
                        </m:e>
                        <m:sub>
                          <m:r>
                            <a:rPr lang="en-US" altLang="zh-Hans" dirty="0">
                              <a:latin typeface="Cambria Math" panose="02040503050406030204" pitchFamily="18" charset="0"/>
                            </a:rPr>
                            <m:t>𝑖</m:t>
                          </m:r>
                          <m:r>
                            <a:rPr lang="en-US" altLang="zh-Hans" dirty="0">
                              <a:latin typeface="Cambria Math" panose="02040503050406030204" pitchFamily="18" charset="0"/>
                            </a:rPr>
                            <m:t>,</m:t>
                          </m:r>
                          <m:r>
                            <a:rPr lang="en-US" altLang="zh-Hans" dirty="0">
                              <a:latin typeface="Cambria Math" panose="02040503050406030204" pitchFamily="18" charset="0"/>
                            </a:rPr>
                            <m:t>𝑗</m:t>
                          </m:r>
                          <m:r>
                            <a:rPr lang="en-US" altLang="zh-Hans" dirty="0">
                              <a:latin typeface="Cambria Math" panose="02040503050406030204" pitchFamily="18" charset="0"/>
                            </a:rPr>
                            <m:t>,</m:t>
                          </m:r>
                          <m:r>
                            <a:rPr lang="en-US" altLang="zh-Hans" dirty="0">
                              <a:latin typeface="Cambria Math" panose="02040503050406030204" pitchFamily="18" charset="0"/>
                            </a:rPr>
                            <m:t>𝑘</m:t>
                          </m:r>
                        </m:sub>
                      </m:sSub>
                      <m:r>
                        <a:rPr lang="en-US" altLang="zh-Hans" dirty="0">
                          <a:latin typeface="Cambria Math" panose="02040503050406030204" pitchFamily="18" charset="0"/>
                        </a:rPr>
                        <m:t>=</m:t>
                      </m:r>
                      <m:nary>
                        <m:naryPr>
                          <m:chr m:val="∑"/>
                          <m:supHide m:val="on"/>
                          <m:ctrlPr>
                            <a:rPr lang="en-US" altLang="zh-Hans" i="1" dirty="0">
                              <a:latin typeface="Cambria Math" panose="02040503050406030204" pitchFamily="18" charset="0"/>
                            </a:rPr>
                          </m:ctrlPr>
                        </m:naryPr>
                        <m:sub>
                          <m:r>
                            <m:rPr>
                              <m:brk m:alnAt="7"/>
                            </m:rPr>
                            <a:rPr lang="en-US" altLang="zh-Hans" dirty="0">
                              <a:latin typeface="Cambria Math" panose="02040503050406030204" pitchFamily="18" charset="0"/>
                            </a:rPr>
                            <m:t>𝑙</m:t>
                          </m:r>
                          <m:r>
                            <a:rPr lang="en-US" altLang="zh-Hans" dirty="0">
                              <a:latin typeface="Cambria Math" panose="02040503050406030204" pitchFamily="18" charset="0"/>
                            </a:rPr>
                            <m:t>,</m:t>
                          </m:r>
                          <m:r>
                            <a:rPr lang="en-US" altLang="zh-Hans" dirty="0">
                              <a:latin typeface="Cambria Math" panose="02040503050406030204" pitchFamily="18" charset="0"/>
                            </a:rPr>
                            <m:t>𝑚</m:t>
                          </m:r>
                          <m:r>
                            <a:rPr lang="en-US" altLang="zh-Hans" dirty="0">
                              <a:latin typeface="Cambria Math" panose="02040503050406030204" pitchFamily="18" charset="0"/>
                            </a:rPr>
                            <m:t>,</m:t>
                          </m:r>
                          <m:r>
                            <a:rPr lang="en-US" altLang="zh-Hans" dirty="0">
                              <a:latin typeface="Cambria Math" panose="02040503050406030204" pitchFamily="18" charset="0"/>
                            </a:rPr>
                            <m:t>𝑛</m:t>
                          </m:r>
                        </m:sub>
                        <m:sup/>
                        <m:e>
                          <m:sSub>
                            <m:sSubPr>
                              <m:ctrlPr>
                                <a:rPr lang="en-US" altLang="zh-Hans" i="1" dirty="0">
                                  <a:latin typeface="Cambria Math" panose="02040503050406030204" pitchFamily="18" charset="0"/>
                                </a:rPr>
                              </m:ctrlPr>
                            </m:sSubPr>
                            <m:e>
                              <m:r>
                                <m:rPr>
                                  <m:sty m:val="p"/>
                                </m:rPr>
                                <a:rPr lang="en-US" altLang="zh-Hans" dirty="0">
                                  <a:latin typeface="Cambria Math" panose="02040503050406030204" pitchFamily="18" charset="0"/>
                                </a:rPr>
                                <m:t>V</m:t>
                              </m:r>
                            </m:e>
                            <m:sub>
                              <m:r>
                                <a:rPr lang="en-US" altLang="zh-Hans" dirty="0">
                                  <a:latin typeface="Cambria Math" panose="02040503050406030204" pitchFamily="18" charset="0"/>
                                </a:rPr>
                                <m:t>𝑙</m:t>
                              </m:r>
                              <m:r>
                                <a:rPr lang="en-US" altLang="zh-Hans" dirty="0">
                                  <a:latin typeface="Cambria Math" panose="02040503050406030204" pitchFamily="18" charset="0"/>
                                </a:rPr>
                                <m:t>,</m:t>
                              </m:r>
                              <m:r>
                                <a:rPr lang="en-US" altLang="zh-Hans" dirty="0">
                                  <a:latin typeface="Cambria Math" panose="02040503050406030204" pitchFamily="18" charset="0"/>
                                </a:rPr>
                                <m:t>𝑗</m:t>
                              </m:r>
                              <m:r>
                                <a:rPr lang="en-US" altLang="zh-Hans" dirty="0">
                                  <a:latin typeface="Cambria Math" panose="02040503050406030204" pitchFamily="18" charset="0"/>
                                </a:rPr>
                                <m:t>+</m:t>
                              </m:r>
                              <m:r>
                                <a:rPr lang="en-US" altLang="zh-Hans" dirty="0">
                                  <a:latin typeface="Cambria Math" panose="02040503050406030204" pitchFamily="18" charset="0"/>
                                </a:rPr>
                                <m:t>𝑚</m:t>
                              </m:r>
                              <m:r>
                                <a:rPr lang="en-US" altLang="zh-Hans" dirty="0">
                                  <a:latin typeface="Cambria Math" panose="02040503050406030204" pitchFamily="18" charset="0"/>
                                </a:rPr>
                                <m:t>−1,</m:t>
                              </m:r>
                              <m:r>
                                <a:rPr lang="en-US" altLang="zh-Hans" dirty="0">
                                  <a:latin typeface="Cambria Math" panose="02040503050406030204" pitchFamily="18" charset="0"/>
                                </a:rPr>
                                <m:t>𝑘</m:t>
                              </m:r>
                              <m:r>
                                <a:rPr lang="en-US" altLang="zh-Hans" dirty="0">
                                  <a:latin typeface="Cambria Math" panose="02040503050406030204" pitchFamily="18" charset="0"/>
                                </a:rPr>
                                <m:t>+</m:t>
                              </m:r>
                              <m:r>
                                <a:rPr lang="en-US" altLang="zh-Hans" dirty="0">
                                  <a:latin typeface="Cambria Math" panose="02040503050406030204" pitchFamily="18" charset="0"/>
                                </a:rPr>
                                <m:t>𝑛</m:t>
                              </m:r>
                              <m:r>
                                <a:rPr lang="en-US" altLang="zh-Hans" dirty="0">
                                  <a:latin typeface="Cambria Math" panose="02040503050406030204" pitchFamily="18" charset="0"/>
                                </a:rPr>
                                <m:t>−1</m:t>
                              </m:r>
                            </m:sub>
                          </m:sSub>
                          <m:sSub>
                            <m:sSubPr>
                              <m:ctrlPr>
                                <a:rPr lang="en-US" altLang="zh-Hans" i="1" dirty="0">
                                  <a:latin typeface="Cambria Math" panose="02040503050406030204" pitchFamily="18" charset="0"/>
                                </a:rPr>
                              </m:ctrlPr>
                            </m:sSubPr>
                            <m:e>
                              <m:r>
                                <a:rPr lang="en-US" altLang="zh-Hans" dirty="0">
                                  <a:latin typeface="Cambria Math" panose="02040503050406030204" pitchFamily="18" charset="0"/>
                                </a:rPr>
                                <m:t>𝐾</m:t>
                              </m:r>
                            </m:e>
                            <m:sub>
                              <m:r>
                                <a:rPr lang="en-US" altLang="zh-Hans" dirty="0">
                                  <a:latin typeface="Cambria Math" panose="02040503050406030204" pitchFamily="18" charset="0"/>
                                </a:rPr>
                                <m:t>𝑖</m:t>
                              </m:r>
                              <m:r>
                                <a:rPr lang="en-US" altLang="zh-Hans" dirty="0">
                                  <a:latin typeface="Cambria Math" panose="02040503050406030204" pitchFamily="18" charset="0"/>
                                </a:rPr>
                                <m:t>,</m:t>
                              </m:r>
                              <m:r>
                                <a:rPr lang="en-US" altLang="zh-Hans" dirty="0">
                                  <a:latin typeface="Cambria Math" panose="02040503050406030204" pitchFamily="18" charset="0"/>
                                </a:rPr>
                                <m:t>𝑙</m:t>
                              </m:r>
                              <m:r>
                                <a:rPr lang="en-US" altLang="zh-Hans" dirty="0">
                                  <a:latin typeface="Cambria Math" panose="02040503050406030204" pitchFamily="18" charset="0"/>
                                </a:rPr>
                                <m:t>,</m:t>
                              </m:r>
                              <m:r>
                                <a:rPr lang="en-US" altLang="zh-Hans" dirty="0">
                                  <a:latin typeface="Cambria Math" panose="02040503050406030204" pitchFamily="18" charset="0"/>
                                </a:rPr>
                                <m:t>𝑚</m:t>
                              </m:r>
                              <m:r>
                                <a:rPr lang="en-US" altLang="zh-Hans" dirty="0">
                                  <a:latin typeface="Cambria Math" panose="02040503050406030204" pitchFamily="18" charset="0"/>
                                </a:rPr>
                                <m:t>,</m:t>
                              </m:r>
                              <m:r>
                                <a:rPr lang="en-US" altLang="zh-Hans" dirty="0">
                                  <a:latin typeface="Cambria Math" panose="02040503050406030204" pitchFamily="18" charset="0"/>
                                </a:rPr>
                                <m:t>𝑛</m:t>
                              </m:r>
                            </m:sub>
                          </m:sSub>
                        </m:e>
                      </m:nary>
                    </m:oMath>
                  </m:oMathPara>
                </a14:m>
                <a:endParaRPr lang="zh-CN" altLang="en-US" dirty="0"/>
              </a:p>
            </p:txBody>
          </p:sp>
        </mc:Choice>
        <mc:Fallback xmlns="">
          <p:sp>
            <p:nvSpPr>
              <p:cNvPr id="6" name="矩形 5">
                <a:extLst>
                  <a:ext uri="{FF2B5EF4-FFF2-40B4-BE49-F238E27FC236}">
                    <a16:creationId xmlns:a16="http://schemas.microsoft.com/office/drawing/2014/main" id="{1B710B05-2C55-8C4D-9EA4-6D925F63FC8B}"/>
                  </a:ext>
                </a:extLst>
              </p:cNvPr>
              <p:cNvSpPr>
                <a:spLocks noRot="1" noChangeAspect="1" noMove="1" noResize="1" noEditPoints="1" noAdjustHandles="1" noChangeArrowheads="1" noChangeShapeType="1" noTextEdit="1"/>
              </p:cNvSpPr>
              <p:nvPr/>
            </p:nvSpPr>
            <p:spPr>
              <a:xfrm>
                <a:off x="5418876" y="1630278"/>
                <a:ext cx="3517117" cy="785728"/>
              </a:xfrm>
              <a:prstGeom prst="rect">
                <a:avLst/>
              </a:prstGeom>
              <a:blipFill>
                <a:blip r:embed="rId3"/>
                <a:stretch>
                  <a:fillRect t="-117460" b="-161905"/>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7D347755-8717-A347-8F3E-8D0C054C4730}"/>
              </a:ext>
            </a:extLst>
          </p:cNvPr>
          <p:cNvPicPr>
            <a:picLocks noChangeAspect="1"/>
          </p:cNvPicPr>
          <p:nvPr/>
        </p:nvPicPr>
        <p:blipFill>
          <a:blip r:embed="rId4"/>
          <a:stretch>
            <a:fillRect/>
          </a:stretch>
        </p:blipFill>
        <p:spPr>
          <a:xfrm>
            <a:off x="1847528" y="2482264"/>
            <a:ext cx="6912768" cy="3880852"/>
          </a:xfrm>
          <a:prstGeom prst="rect">
            <a:avLst/>
          </a:prstGeom>
        </p:spPr>
      </p:pic>
    </p:spTree>
    <p:extLst>
      <p:ext uri="{BB962C8B-B14F-4D97-AF65-F5344CB8AC3E}">
        <p14:creationId xmlns:p14="http://schemas.microsoft.com/office/powerpoint/2010/main" val="25842748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901D3DA8-7048-AB45-A8A6-C9C9293ED65B}"/>
              </a:ext>
            </a:extLst>
          </p:cNvPr>
          <p:cNvPicPr>
            <a:picLocks noChangeAspect="1"/>
          </p:cNvPicPr>
          <p:nvPr/>
        </p:nvPicPr>
        <p:blipFill>
          <a:blip r:embed="rId3"/>
          <a:stretch>
            <a:fillRect/>
          </a:stretch>
        </p:blipFill>
        <p:spPr>
          <a:xfrm>
            <a:off x="6888088" y="858891"/>
            <a:ext cx="4745794" cy="5350072"/>
          </a:xfrm>
          <a:prstGeom prst="rect">
            <a:avLst/>
          </a:prstGeom>
        </p:spPr>
      </p:pic>
      <p:sp>
        <p:nvSpPr>
          <p:cNvPr id="5" name="文本框 4">
            <a:extLst>
              <a:ext uri="{FF2B5EF4-FFF2-40B4-BE49-F238E27FC236}">
                <a16:creationId xmlns:a16="http://schemas.microsoft.com/office/drawing/2014/main" id="{095779EE-DA81-774D-A5EF-B68988432C5D}"/>
              </a:ext>
            </a:extLst>
          </p:cNvPr>
          <p:cNvSpPr txBox="1"/>
          <p:nvPr/>
        </p:nvSpPr>
        <p:spPr>
          <a:xfrm>
            <a:off x="7080627" y="6228710"/>
            <a:ext cx="4848021" cy="367665"/>
          </a:xfrm>
          <a:prstGeom prst="rect">
            <a:avLst/>
          </a:prstGeom>
          <a:noFill/>
        </p:spPr>
        <p:txBody>
          <a:bodyPr wrap="square" rtlCol="0">
            <a:spAutoFit/>
          </a:bodyPr>
          <a:lstStyle/>
          <a:p>
            <a:pPr algn="ctr"/>
            <a:r>
              <a:rPr lang="zh-CN" altLang="en-US" dirty="0">
                <a:latin typeface="Heiti SC Medium" pitchFamily="2" charset="-128"/>
                <a:ea typeface="Heiti SC Medium" pitchFamily="2" charset="-128"/>
              </a:rPr>
              <a:t>图</a:t>
            </a:r>
            <a:r>
              <a:rPr lang="en-US" altLang="zh-CN" dirty="0">
                <a:latin typeface="Heiti SC Medium" pitchFamily="2" charset="-128"/>
                <a:ea typeface="Heiti SC Medium" pitchFamily="2" charset="-128"/>
              </a:rPr>
              <a:t>9.</a:t>
            </a:r>
            <a:r>
              <a:rPr lang="en-US" altLang="zh-Hans" dirty="0">
                <a:latin typeface="Heiti SC Medium" pitchFamily="2" charset="-128"/>
                <a:ea typeface="Heiti SC Medium" pitchFamily="2" charset="-128"/>
              </a:rPr>
              <a:t>12</a:t>
            </a:r>
            <a:r>
              <a:rPr lang="en-US" altLang="zh-CN" dirty="0">
                <a:latin typeface="Heiti SC Medium" pitchFamily="2" charset="-128"/>
                <a:ea typeface="Heiti SC Medium" pitchFamily="2" charset="-128"/>
              </a:rPr>
              <a:t> </a:t>
            </a:r>
            <a:r>
              <a:rPr lang="x-none" altLang="zh-CN" dirty="0">
                <a:latin typeface="Heiti SC Medium" pitchFamily="2" charset="-128"/>
                <a:ea typeface="Heiti SC Medium" pitchFamily="2" charset="-128"/>
              </a:rPr>
              <a:t>带有步幅的卷积</a:t>
            </a:r>
          </a:p>
        </p:txBody>
      </p:sp>
      <p:sp>
        <p:nvSpPr>
          <p:cNvPr id="2" name="文本框 1"/>
          <p:cNvSpPr txBox="1"/>
          <p:nvPr/>
        </p:nvSpPr>
        <p:spPr>
          <a:xfrm>
            <a:off x="558118" y="197171"/>
            <a:ext cx="6240999" cy="1323439"/>
          </a:xfrm>
          <a:prstGeom prst="rect">
            <a:avLst/>
          </a:prstGeom>
          <a:noFill/>
        </p:spPr>
        <p:txBody>
          <a:bodyPr wrap="square" rtlCol="0">
            <a:spAutoFit/>
          </a:bodyPr>
          <a:lstStyle/>
          <a:p>
            <a:r>
              <a:rPr lang="zh-CN" altLang="en-US" sz="4000" dirty="0">
                <a:latin typeface="Heiti SC Medium" pitchFamily="2" charset="-128"/>
                <a:ea typeface="Heiti SC Medium" pitchFamily="2" charset="-128"/>
              </a:rPr>
              <a:t>下采样卷积</a:t>
            </a:r>
          </a:p>
          <a:p>
            <a:endParaRPr lang="zh-CN" altLang="en-US" sz="4000" dirty="0">
              <a:latin typeface="Heiti SC Medium" pitchFamily="2" charset="-128"/>
              <a:ea typeface="Heiti SC Medium" pitchFamily="2" charset="-128"/>
            </a:endParaRPr>
          </a:p>
        </p:txBody>
      </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9CA21311-1C12-7A45-B7A7-5236718D4614}"/>
                  </a:ext>
                </a:extLst>
              </p:cNvPr>
              <p:cNvSpPr txBox="1"/>
              <p:nvPr/>
            </p:nvSpPr>
            <p:spPr>
              <a:xfrm>
                <a:off x="623392" y="1453245"/>
                <a:ext cx="6470837" cy="2171364"/>
              </a:xfrm>
              <a:prstGeom prst="rect">
                <a:avLst/>
              </a:prstGeom>
              <a:noFill/>
            </p:spPr>
            <p:txBody>
              <a:bodyPr wrap="square" rtlCol="0">
                <a:spAutoFit/>
              </a:bodyPr>
              <a:lstStyle/>
              <a:p>
                <a:pPr marL="342900" indent="-342900">
                  <a:lnSpc>
                    <a:spcPct val="150000"/>
                  </a:lnSpc>
                  <a:buFont typeface="Arial" panose="02080604020202020204" charset="0"/>
                  <a:buChar char="•"/>
                </a:pPr>
                <a:endParaRPr lang="en-US" altLang="zh-CN" sz="2000" dirty="0">
                  <a:latin typeface="Heiti SC Medium" pitchFamily="2" charset="-128"/>
                  <a:ea typeface="Heiti SC Medium" pitchFamily="2" charset="-128"/>
                </a:endParaRPr>
              </a:p>
              <a:p>
                <a:pPr marL="342900" indent="-342900">
                  <a:lnSpc>
                    <a:spcPct val="150000"/>
                  </a:lnSpc>
                  <a:buFont typeface="Arial" panose="020B0604020202020204" pitchFamily="34" charset="0"/>
                  <a:buChar char="•"/>
                </a:pPr>
                <a:r>
                  <a:rPr lang="zh-Hans" altLang="en-US" sz="2000" dirty="0">
                    <a:latin typeface="Heiti SC Medium" pitchFamily="2" charset="-128"/>
                    <a:ea typeface="Heiti SC Medium" pitchFamily="2" charset="-128"/>
                  </a:rPr>
                  <a:t>使用</a:t>
                </a:r>
                <a:r>
                  <a:rPr lang="en-US" altLang="zh-Hans" sz="2000" dirty="0">
                    <a:solidFill>
                      <a:srgbClr val="FF0000"/>
                    </a:solidFill>
                    <a:latin typeface="Heiti SC Medium" pitchFamily="2" charset="-128"/>
                    <a:ea typeface="Heiti SC Medium" pitchFamily="2" charset="-128"/>
                  </a:rPr>
                  <a:t>stride</a:t>
                </a:r>
                <a:r>
                  <a:rPr lang="zh-Hans" altLang="en-US" sz="2000" dirty="0">
                    <a:latin typeface="Heiti SC Medium" pitchFamily="2" charset="-128"/>
                    <a:ea typeface="Heiti SC Medium" pitchFamily="2" charset="-128"/>
                  </a:rPr>
                  <a:t>，跳过核中的一些位置来降低计算的开销。</a:t>
                </a:r>
                <a:endParaRPr lang="en-US" altLang="zh-Hans" sz="2000" dirty="0">
                  <a:latin typeface="Heiti SC Medium" pitchFamily="2" charset="-128"/>
                  <a:ea typeface="Heiti SC Medium" pitchFamily="2" charset="-128"/>
                </a:endParaRPr>
              </a:p>
              <a:p>
                <a:pPr>
                  <a:lnSpc>
                    <a:spcPct val="150000"/>
                  </a:lnSpc>
                </a:pPr>
                <a14:m>
                  <m:oMathPara xmlns:m="http://schemas.openxmlformats.org/officeDocument/2006/math">
                    <m:oMathParaPr>
                      <m:jc m:val="center"/>
                    </m:oMathParaPr>
                    <m:oMath xmlns:m="http://schemas.openxmlformats.org/officeDocument/2006/math">
                      <m:sSub>
                        <m:sSubPr>
                          <m:ctrlPr>
                            <a:rPr lang="en-US" altLang="zh-CN" sz="2000" i="1" smtClean="0">
                              <a:latin typeface="Cambria Math" panose="02040503050406030204" pitchFamily="18" charset="0"/>
                            </a:rPr>
                          </m:ctrlPr>
                        </m:sSubPr>
                        <m:e>
                          <m:r>
                            <m:rPr>
                              <m:sty m:val="p"/>
                            </m:rPr>
                            <a:rPr lang="en-US" altLang="zh-Hans" sz="2000">
                              <a:latin typeface="Cambria Math" panose="02040503050406030204" pitchFamily="18" charset="0"/>
                            </a:rPr>
                            <m:t>Z</m:t>
                          </m:r>
                        </m:e>
                        <m:sub>
                          <m:r>
                            <a:rPr lang="en-US" altLang="zh-Hans" sz="2000" smtClean="0">
                              <a:latin typeface="Cambria Math" panose="02040503050406030204" pitchFamily="18" charset="0"/>
                            </a:rPr>
                            <m:t>𝑖</m:t>
                          </m:r>
                          <m:r>
                            <a:rPr lang="en-US" altLang="zh-Hans" sz="2000" smtClean="0">
                              <a:latin typeface="Cambria Math" panose="02040503050406030204" pitchFamily="18" charset="0"/>
                            </a:rPr>
                            <m:t>,</m:t>
                          </m:r>
                          <m:r>
                            <a:rPr lang="en-US" altLang="zh-Hans" sz="2000" smtClean="0">
                              <a:latin typeface="Cambria Math" panose="02040503050406030204" pitchFamily="18" charset="0"/>
                            </a:rPr>
                            <m:t>𝑗</m:t>
                          </m:r>
                          <m:r>
                            <a:rPr lang="en-US" altLang="zh-Hans" sz="2000" smtClean="0">
                              <a:latin typeface="Cambria Math" panose="02040503050406030204" pitchFamily="18" charset="0"/>
                            </a:rPr>
                            <m:t>,</m:t>
                          </m:r>
                          <m:r>
                            <a:rPr lang="en-US" altLang="zh-Hans" sz="2000" smtClean="0">
                              <a:latin typeface="Cambria Math" panose="02040503050406030204" pitchFamily="18" charset="0"/>
                            </a:rPr>
                            <m:t>𝑘</m:t>
                          </m:r>
                        </m:sub>
                      </m:sSub>
                      <m:r>
                        <a:rPr lang="en-US" altLang="zh-Hans" sz="2000" smtClean="0">
                          <a:latin typeface="Cambria Math" panose="02040503050406030204" pitchFamily="18" charset="0"/>
                        </a:rPr>
                        <m:t>=</m:t>
                      </m:r>
                      <m:sSub>
                        <m:sSubPr>
                          <m:ctrlPr>
                            <a:rPr lang="en-US" altLang="zh-Hans" sz="2000" i="1" smtClean="0">
                              <a:latin typeface="Cambria Math" panose="02040503050406030204" pitchFamily="18" charset="0"/>
                            </a:rPr>
                          </m:ctrlPr>
                        </m:sSubPr>
                        <m:e>
                          <m:r>
                            <a:rPr lang="en-US" altLang="zh-Hans" sz="2000">
                              <a:latin typeface="Cambria Math" panose="02040503050406030204" pitchFamily="18" charset="0"/>
                            </a:rPr>
                            <m:t>𝑐</m:t>
                          </m:r>
                          <m:r>
                            <a:rPr lang="en-US" altLang="zh-Hans" sz="2000">
                              <a:latin typeface="Cambria Math" panose="02040503050406030204" pitchFamily="18" charset="0"/>
                            </a:rPr>
                            <m:t>(</m:t>
                          </m:r>
                          <m:r>
                            <a:rPr lang="en-US" altLang="zh-Hans" sz="2000">
                              <a:latin typeface="Cambria Math" panose="02040503050406030204" pitchFamily="18" charset="0"/>
                            </a:rPr>
                            <m:t>𝑲</m:t>
                          </m:r>
                          <m:r>
                            <a:rPr lang="en-US" altLang="zh-Hans" sz="2000">
                              <a:latin typeface="Cambria Math" panose="02040503050406030204" pitchFamily="18" charset="0"/>
                            </a:rPr>
                            <m:t>,</m:t>
                          </m:r>
                          <m:r>
                            <a:rPr lang="en-US" altLang="zh-Hans" sz="2000">
                              <a:latin typeface="Cambria Math" panose="02040503050406030204" pitchFamily="18" charset="0"/>
                            </a:rPr>
                            <m:t>𝑽</m:t>
                          </m:r>
                          <m:r>
                            <a:rPr lang="en-US" altLang="zh-Hans" sz="2000">
                              <a:latin typeface="Cambria Math" panose="02040503050406030204" pitchFamily="18" charset="0"/>
                            </a:rPr>
                            <m:t>,</m:t>
                          </m:r>
                          <m:r>
                            <a:rPr lang="en-US" altLang="zh-Hans" sz="2000">
                              <a:latin typeface="Cambria Math" panose="02040503050406030204" pitchFamily="18" charset="0"/>
                            </a:rPr>
                            <m:t>𝑠</m:t>
                          </m:r>
                          <m:r>
                            <a:rPr lang="en-US" altLang="zh-Hans" sz="2000">
                              <a:latin typeface="Cambria Math" panose="02040503050406030204" pitchFamily="18" charset="0"/>
                            </a:rPr>
                            <m:t>)</m:t>
                          </m:r>
                        </m:e>
                        <m:sub>
                          <m:r>
                            <a:rPr lang="en-US" altLang="zh-Hans" sz="2000" smtClean="0">
                              <a:latin typeface="Cambria Math" panose="02040503050406030204" pitchFamily="18" charset="0"/>
                            </a:rPr>
                            <m:t>𝑖</m:t>
                          </m:r>
                          <m:r>
                            <a:rPr lang="en-US" altLang="zh-Hans" sz="2000" smtClean="0">
                              <a:latin typeface="Cambria Math" panose="02040503050406030204" pitchFamily="18" charset="0"/>
                            </a:rPr>
                            <m:t>,</m:t>
                          </m:r>
                          <m:r>
                            <a:rPr lang="en-US" altLang="zh-Hans" sz="2000" smtClean="0">
                              <a:latin typeface="Cambria Math" panose="02040503050406030204" pitchFamily="18" charset="0"/>
                            </a:rPr>
                            <m:t>𝑗</m:t>
                          </m:r>
                          <m:r>
                            <a:rPr lang="en-US" altLang="zh-Hans" sz="2000" smtClean="0">
                              <a:latin typeface="Cambria Math" panose="02040503050406030204" pitchFamily="18" charset="0"/>
                            </a:rPr>
                            <m:t>,</m:t>
                          </m:r>
                          <m:r>
                            <a:rPr lang="en-US" altLang="zh-Hans" sz="2000" smtClean="0">
                              <a:latin typeface="Cambria Math" panose="02040503050406030204" pitchFamily="18" charset="0"/>
                            </a:rPr>
                            <m:t>𝑘</m:t>
                          </m:r>
                        </m:sub>
                      </m:sSub>
                      <m:r>
                        <a:rPr lang="en-US" altLang="zh-Hans" sz="2000" smtClean="0">
                          <a:latin typeface="Cambria Math" panose="02040503050406030204" pitchFamily="18" charset="0"/>
                        </a:rPr>
                        <m:t>=</m:t>
                      </m:r>
                      <m:nary>
                        <m:naryPr>
                          <m:chr m:val="∑"/>
                          <m:supHide m:val="on"/>
                          <m:ctrlPr>
                            <a:rPr lang="en-US" altLang="zh-Hans" sz="2000" i="1" smtClean="0">
                              <a:latin typeface="Cambria Math" panose="02040503050406030204" pitchFamily="18" charset="0"/>
                            </a:rPr>
                          </m:ctrlPr>
                        </m:naryPr>
                        <m:sub>
                          <m:r>
                            <m:rPr>
                              <m:brk m:alnAt="7"/>
                            </m:rPr>
                            <a:rPr lang="en-US" altLang="zh-Hans" sz="2000" smtClean="0">
                              <a:latin typeface="Cambria Math" panose="02040503050406030204" pitchFamily="18" charset="0"/>
                            </a:rPr>
                            <m:t>𝑙</m:t>
                          </m:r>
                          <m:r>
                            <a:rPr lang="en-US" altLang="zh-Hans" sz="2000" smtClean="0">
                              <a:latin typeface="Cambria Math" panose="02040503050406030204" pitchFamily="18" charset="0"/>
                            </a:rPr>
                            <m:t>,</m:t>
                          </m:r>
                          <m:r>
                            <a:rPr lang="en-US" altLang="zh-Hans" sz="2000" smtClean="0">
                              <a:latin typeface="Cambria Math" panose="02040503050406030204" pitchFamily="18" charset="0"/>
                            </a:rPr>
                            <m:t>𝑚</m:t>
                          </m:r>
                          <m:r>
                            <a:rPr lang="en-US" altLang="zh-Hans" sz="2000" smtClean="0">
                              <a:latin typeface="Cambria Math" panose="02040503050406030204" pitchFamily="18" charset="0"/>
                            </a:rPr>
                            <m:t>,</m:t>
                          </m:r>
                          <m:r>
                            <a:rPr lang="en-US" altLang="zh-Hans" sz="2000" smtClean="0">
                              <a:latin typeface="Cambria Math" panose="02040503050406030204" pitchFamily="18" charset="0"/>
                            </a:rPr>
                            <m:t>𝑛</m:t>
                          </m:r>
                        </m:sub>
                        <m:sup/>
                        <m:e>
                          <m:r>
                            <a:rPr lang="en-US" altLang="zh-Hans" sz="2000" smtClean="0">
                              <a:latin typeface="Cambria Math" panose="02040503050406030204" pitchFamily="18" charset="0"/>
                            </a:rPr>
                            <m:t>[</m:t>
                          </m:r>
                          <m:sSub>
                            <m:sSubPr>
                              <m:ctrlPr>
                                <a:rPr lang="en-US" altLang="zh-Hans" sz="2000" i="1" smtClean="0">
                                  <a:latin typeface="Cambria Math" panose="02040503050406030204" pitchFamily="18" charset="0"/>
                                </a:rPr>
                              </m:ctrlPr>
                            </m:sSubPr>
                            <m:e>
                              <m:r>
                                <a:rPr lang="en-US" altLang="zh-Hans" sz="2000" smtClean="0">
                                  <a:latin typeface="Cambria Math" panose="02040503050406030204" pitchFamily="18" charset="0"/>
                                </a:rPr>
                                <m:t>𝑉</m:t>
                              </m:r>
                            </m:e>
                            <m:sub>
                              <m:r>
                                <a:rPr lang="en-US" altLang="zh-Hans" sz="2000" smtClean="0">
                                  <a:latin typeface="Cambria Math" panose="02040503050406030204" pitchFamily="18" charset="0"/>
                                </a:rPr>
                                <m:t>𝑙</m:t>
                              </m:r>
                              <m:r>
                                <a:rPr lang="en-US" altLang="zh-Hans" sz="2000" smtClean="0">
                                  <a:latin typeface="Cambria Math" panose="02040503050406030204" pitchFamily="18" charset="0"/>
                                </a:rPr>
                                <m:t>,</m:t>
                              </m:r>
                              <m:d>
                                <m:dPr>
                                  <m:ctrlPr>
                                    <a:rPr lang="en-US" altLang="zh-Hans" sz="2000" i="1" smtClean="0">
                                      <a:latin typeface="Cambria Math" panose="02040503050406030204" pitchFamily="18" charset="0"/>
                                    </a:rPr>
                                  </m:ctrlPr>
                                </m:dPr>
                                <m:e>
                                  <m:r>
                                    <a:rPr lang="en-US" altLang="zh-Hans" sz="2000" smtClean="0">
                                      <a:latin typeface="Cambria Math" panose="02040503050406030204" pitchFamily="18" charset="0"/>
                                    </a:rPr>
                                    <m:t>𝑗</m:t>
                                  </m:r>
                                  <m:r>
                                    <a:rPr lang="en-US" altLang="zh-Hans" sz="2000" smtClean="0">
                                      <a:latin typeface="Cambria Math" panose="02040503050406030204" pitchFamily="18" charset="0"/>
                                    </a:rPr>
                                    <m:t>−1</m:t>
                                  </m:r>
                                </m:e>
                              </m:d>
                              <m:r>
                                <a:rPr lang="en-US" altLang="zh-Hans" sz="2000" b="0" i="1" smtClean="0">
                                  <a:latin typeface="Cambria Math" panose="02040503050406030204" pitchFamily="18" charset="0"/>
                                  <a:ea typeface="Cambria Math" panose="02040503050406030204" pitchFamily="18" charset="0"/>
                                </a:rPr>
                                <m:t>×</m:t>
                              </m:r>
                              <m:r>
                                <a:rPr lang="en-US" altLang="zh-Hans" sz="2000" smtClean="0">
                                  <a:latin typeface="Cambria Math" panose="02040503050406030204" pitchFamily="18" charset="0"/>
                                </a:rPr>
                                <m:t>𝑠</m:t>
                              </m:r>
                              <m:r>
                                <a:rPr lang="en-US" altLang="zh-Hans" sz="2000" smtClean="0">
                                  <a:latin typeface="Cambria Math" panose="02040503050406030204" pitchFamily="18" charset="0"/>
                                </a:rPr>
                                <m:t>+</m:t>
                              </m:r>
                              <m:r>
                                <a:rPr lang="en-US" altLang="zh-Hans" sz="2000" smtClean="0">
                                  <a:latin typeface="Cambria Math" panose="02040503050406030204" pitchFamily="18" charset="0"/>
                                </a:rPr>
                                <m:t>𝑚</m:t>
                              </m:r>
                              <m:r>
                                <a:rPr lang="en-US" altLang="zh-Hans" sz="2000" smtClean="0">
                                  <a:latin typeface="Cambria Math" panose="02040503050406030204" pitchFamily="18" charset="0"/>
                                </a:rPr>
                                <m:t>,</m:t>
                              </m:r>
                              <m:d>
                                <m:dPr>
                                  <m:ctrlPr>
                                    <a:rPr lang="en-US" altLang="zh-Hans" sz="2000" i="1" smtClean="0">
                                      <a:latin typeface="Cambria Math" panose="02040503050406030204" pitchFamily="18" charset="0"/>
                                    </a:rPr>
                                  </m:ctrlPr>
                                </m:dPr>
                                <m:e>
                                  <m:r>
                                    <a:rPr lang="en-US" altLang="zh-Hans" sz="2000" smtClean="0">
                                      <a:latin typeface="Cambria Math" panose="02040503050406030204" pitchFamily="18" charset="0"/>
                                    </a:rPr>
                                    <m:t>𝑘</m:t>
                                  </m:r>
                                  <m:r>
                                    <a:rPr lang="en-US" altLang="zh-Hans" sz="2000" smtClean="0">
                                      <a:latin typeface="Cambria Math" panose="02040503050406030204" pitchFamily="18" charset="0"/>
                                    </a:rPr>
                                    <m:t>−1</m:t>
                                  </m:r>
                                </m:e>
                              </m:d>
                              <m:r>
                                <a:rPr lang="en-US" altLang="zh-Hans" sz="2000" b="0" i="1" smtClean="0">
                                  <a:latin typeface="Cambria Math" panose="02040503050406030204" pitchFamily="18" charset="0"/>
                                  <a:ea typeface="Cambria Math" panose="02040503050406030204" pitchFamily="18" charset="0"/>
                                </a:rPr>
                                <m:t>×</m:t>
                              </m:r>
                              <m:r>
                                <a:rPr lang="en-US" altLang="zh-Hans" sz="2000" smtClean="0">
                                  <a:latin typeface="Cambria Math" panose="02040503050406030204" pitchFamily="18" charset="0"/>
                                </a:rPr>
                                <m:t>𝑠</m:t>
                              </m:r>
                              <m:r>
                                <a:rPr lang="en-US" altLang="zh-Hans" sz="2000" smtClean="0">
                                  <a:latin typeface="Cambria Math" panose="02040503050406030204" pitchFamily="18" charset="0"/>
                                </a:rPr>
                                <m:t>+</m:t>
                              </m:r>
                              <m:r>
                                <a:rPr lang="en-US" altLang="zh-Hans" sz="2000" smtClean="0">
                                  <a:latin typeface="Cambria Math" panose="02040503050406030204" pitchFamily="18" charset="0"/>
                                </a:rPr>
                                <m:t>𝑛</m:t>
                              </m:r>
                              <m:r>
                                <a:rPr lang="en-US" altLang="zh-Hans" sz="2000" smtClean="0">
                                  <a:latin typeface="Cambria Math" panose="02040503050406030204" pitchFamily="18" charset="0"/>
                                </a:rPr>
                                <m:t>,</m:t>
                              </m:r>
                            </m:sub>
                          </m:sSub>
                          <m:sSub>
                            <m:sSubPr>
                              <m:ctrlPr>
                                <a:rPr lang="en-US" altLang="zh-Hans" sz="2000" i="1" smtClean="0">
                                  <a:latin typeface="Cambria Math" panose="02040503050406030204" pitchFamily="18" charset="0"/>
                                </a:rPr>
                              </m:ctrlPr>
                            </m:sSubPr>
                            <m:e>
                              <m:r>
                                <a:rPr lang="en-US" altLang="zh-Hans" sz="2000" smtClean="0">
                                  <a:latin typeface="Cambria Math" panose="02040503050406030204" pitchFamily="18" charset="0"/>
                                </a:rPr>
                                <m:t>𝐾</m:t>
                              </m:r>
                            </m:e>
                            <m:sub>
                              <m:r>
                                <a:rPr lang="en-US" altLang="zh-Hans" sz="2000" smtClean="0">
                                  <a:latin typeface="Cambria Math" panose="02040503050406030204" pitchFamily="18" charset="0"/>
                                </a:rPr>
                                <m:t>𝑖</m:t>
                              </m:r>
                              <m:r>
                                <a:rPr lang="en-US" altLang="zh-Hans" sz="2000" smtClean="0">
                                  <a:latin typeface="Cambria Math" panose="02040503050406030204" pitchFamily="18" charset="0"/>
                                </a:rPr>
                                <m:t>,</m:t>
                              </m:r>
                              <m:r>
                                <a:rPr lang="en-US" altLang="zh-Hans" sz="2000" smtClean="0">
                                  <a:latin typeface="Cambria Math" panose="02040503050406030204" pitchFamily="18" charset="0"/>
                                </a:rPr>
                                <m:t>𝑙</m:t>
                              </m:r>
                              <m:r>
                                <a:rPr lang="en-US" altLang="zh-Hans" sz="2000" smtClean="0">
                                  <a:latin typeface="Cambria Math" panose="02040503050406030204" pitchFamily="18" charset="0"/>
                                </a:rPr>
                                <m:t>,</m:t>
                              </m:r>
                              <m:r>
                                <a:rPr lang="en-US" altLang="zh-Hans" sz="2000" smtClean="0">
                                  <a:latin typeface="Cambria Math" panose="02040503050406030204" pitchFamily="18" charset="0"/>
                                </a:rPr>
                                <m:t>𝑚</m:t>
                              </m:r>
                              <m:r>
                                <a:rPr lang="en-US" altLang="zh-Hans" sz="2000" smtClean="0">
                                  <a:latin typeface="Cambria Math" panose="02040503050406030204" pitchFamily="18" charset="0"/>
                                </a:rPr>
                                <m:t>,</m:t>
                              </m:r>
                              <m:r>
                                <a:rPr lang="en-US" altLang="zh-Hans" sz="2000" smtClean="0">
                                  <a:latin typeface="Cambria Math" panose="02040503050406030204" pitchFamily="18" charset="0"/>
                                </a:rPr>
                                <m:t>𝑛</m:t>
                              </m:r>
                            </m:sub>
                          </m:sSub>
                          <m:r>
                            <a:rPr lang="en-US" altLang="zh-Hans" sz="2000" smtClean="0">
                              <a:latin typeface="Cambria Math" panose="02040503050406030204" pitchFamily="18" charset="0"/>
                            </a:rPr>
                            <m:t>]</m:t>
                          </m:r>
                        </m:e>
                      </m:nary>
                    </m:oMath>
                  </m:oMathPara>
                </a14:m>
                <a:endParaRPr lang="en-US" altLang="zh-CN" sz="2000" dirty="0">
                  <a:latin typeface="Heiti SC Medium" pitchFamily="2" charset="-128"/>
                  <a:ea typeface="Heiti SC Medium" pitchFamily="2" charset="-128"/>
                </a:endParaRPr>
              </a:p>
            </p:txBody>
          </p:sp>
        </mc:Choice>
        <mc:Fallback xmlns="">
          <p:sp>
            <p:nvSpPr>
              <p:cNvPr id="3" name="文本框 2">
                <a:extLst>
                  <a:ext uri="{FF2B5EF4-FFF2-40B4-BE49-F238E27FC236}">
                    <a16:creationId xmlns:a16="http://schemas.microsoft.com/office/drawing/2014/main" id="{9CA21311-1C12-7A45-B7A7-5236718D4614}"/>
                  </a:ext>
                </a:extLst>
              </p:cNvPr>
              <p:cNvSpPr txBox="1">
                <a:spLocks noRot="1" noChangeAspect="1" noMove="1" noResize="1" noEditPoints="1" noAdjustHandles="1" noChangeArrowheads="1" noChangeShapeType="1" noTextEdit="1"/>
              </p:cNvSpPr>
              <p:nvPr/>
            </p:nvSpPr>
            <p:spPr>
              <a:xfrm>
                <a:off x="623392" y="1453245"/>
                <a:ext cx="6470837" cy="2171364"/>
              </a:xfrm>
              <a:prstGeom prst="rect">
                <a:avLst/>
              </a:prstGeom>
              <a:blipFill>
                <a:blip r:embed="rId4"/>
                <a:stretch>
                  <a:fillRect l="-587" r="-1370" b="-66279"/>
                </a:stretch>
              </a:blipFill>
            </p:spPr>
            <p:txBody>
              <a:bodyPr/>
              <a:lstStyle/>
              <a:p>
                <a:r>
                  <a:rPr lang="zh-CN" altLang="en-US">
                    <a:noFill/>
                  </a:rPr>
                  <a:t> </a:t>
                </a:r>
              </a:p>
            </p:txBody>
          </p:sp>
        </mc:Fallback>
      </mc:AlternateContent>
      <p:sp>
        <p:nvSpPr>
          <p:cNvPr id="7" name="矩形 6">
            <a:extLst>
              <a:ext uri="{FF2B5EF4-FFF2-40B4-BE49-F238E27FC236}">
                <a16:creationId xmlns:a16="http://schemas.microsoft.com/office/drawing/2014/main" id="{EF265EDC-D9EC-A746-AC50-A21F8E535DBD}"/>
              </a:ext>
            </a:extLst>
          </p:cNvPr>
          <p:cNvSpPr/>
          <p:nvPr/>
        </p:nvSpPr>
        <p:spPr>
          <a:xfrm>
            <a:off x="810810" y="4130886"/>
            <a:ext cx="6096000" cy="1938992"/>
          </a:xfrm>
          <a:prstGeom prst="rect">
            <a:avLst/>
          </a:prstGeom>
        </p:spPr>
        <p:txBody>
          <a:bodyPr>
            <a:spAutoFit/>
          </a:bodyPr>
          <a:lstStyle/>
          <a:p>
            <a:br>
              <a:rPr lang="en" altLang="zh-CN" sz="2000" dirty="0">
                <a:latin typeface="Heiti SC Medium" pitchFamily="2" charset="-128"/>
                <a:ea typeface="Heiti SC Medium" pitchFamily="2" charset="-128"/>
              </a:rPr>
            </a:br>
            <a:r>
              <a:rPr lang="en" altLang="zh-CN" sz="2000" dirty="0">
                <a:latin typeface="Heiti SC Medium" pitchFamily="2" charset="-128"/>
                <a:ea typeface="Heiti SC Medium" pitchFamily="2" charset="-128"/>
              </a:rPr>
              <a:t>s </a:t>
            </a:r>
            <a:r>
              <a:rPr lang="zh-CN" altLang="en-US" sz="2000" dirty="0">
                <a:latin typeface="Heiti SC Medium" pitchFamily="2" charset="-128"/>
                <a:ea typeface="Heiti SC Medium" pitchFamily="2" charset="-128"/>
              </a:rPr>
              <a:t>称为下采样卷积的步幅</a:t>
            </a:r>
            <a:r>
              <a:rPr lang="en-US" altLang="zh-CN" sz="2000" dirty="0">
                <a:latin typeface="Heiti SC Medium" pitchFamily="2" charset="-128"/>
                <a:ea typeface="Heiti SC Medium" pitchFamily="2" charset="-128"/>
              </a:rPr>
              <a:t>(</a:t>
            </a:r>
            <a:r>
              <a:rPr lang="en" altLang="zh-CN" sz="2000" dirty="0">
                <a:latin typeface="Heiti SC Medium" pitchFamily="2" charset="-128"/>
                <a:ea typeface="Heiti SC Medium" pitchFamily="2" charset="-128"/>
              </a:rPr>
              <a:t>stride)</a:t>
            </a:r>
          </a:p>
          <a:p>
            <a:endParaRPr lang="en" altLang="zh-CN" sz="2000" dirty="0">
              <a:latin typeface="Heiti SC Medium" pitchFamily="2" charset="-128"/>
              <a:ea typeface="Heiti SC Medium" pitchFamily="2" charset="-128"/>
            </a:endParaRPr>
          </a:p>
          <a:p>
            <a:endParaRPr lang="en" altLang="zh-CN" sz="2000" dirty="0">
              <a:latin typeface="Heiti SC Medium" pitchFamily="2" charset="-128"/>
              <a:ea typeface="Heiti SC Medium" pitchFamily="2" charset="-128"/>
            </a:endParaRPr>
          </a:p>
          <a:p>
            <a:r>
              <a:rPr lang="zh-CN" altLang="en-US" sz="2000" dirty="0">
                <a:latin typeface="Heiti SC Medium" pitchFamily="2" charset="-128"/>
                <a:ea typeface="Heiti SC Medium" pitchFamily="2" charset="-128"/>
              </a:rPr>
              <a:t>步幅大于一个像素的卷积在数学上等价于单位步幅的卷积随后下采样</a:t>
            </a:r>
          </a:p>
        </p:txBody>
      </p:sp>
    </p:spTree>
    <p:extLst>
      <p:ext uri="{BB962C8B-B14F-4D97-AF65-F5344CB8AC3E}">
        <p14:creationId xmlns:p14="http://schemas.microsoft.com/office/powerpoint/2010/main" val="38793004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79B418C4-A6E0-4442-9702-83599F2C7556}"/>
              </a:ext>
            </a:extLst>
          </p:cNvPr>
          <p:cNvPicPr>
            <a:picLocks noChangeAspect="1"/>
          </p:cNvPicPr>
          <p:nvPr/>
        </p:nvPicPr>
        <p:blipFill>
          <a:blip r:embed="rId3"/>
          <a:stretch>
            <a:fillRect/>
          </a:stretch>
        </p:blipFill>
        <p:spPr>
          <a:xfrm>
            <a:off x="5951984" y="980728"/>
            <a:ext cx="5080000" cy="5105400"/>
          </a:xfrm>
          <a:prstGeom prst="rect">
            <a:avLst/>
          </a:prstGeom>
        </p:spPr>
      </p:pic>
      <p:sp>
        <p:nvSpPr>
          <p:cNvPr id="3" name="矩形 2">
            <a:extLst>
              <a:ext uri="{FF2B5EF4-FFF2-40B4-BE49-F238E27FC236}">
                <a16:creationId xmlns:a16="http://schemas.microsoft.com/office/drawing/2014/main" id="{61E08144-73D7-9A47-8C1F-DC293136C540}"/>
              </a:ext>
            </a:extLst>
          </p:cNvPr>
          <p:cNvSpPr/>
          <p:nvPr/>
        </p:nvSpPr>
        <p:spPr>
          <a:xfrm>
            <a:off x="622169" y="1387905"/>
            <a:ext cx="3172663" cy="523220"/>
          </a:xfrm>
          <a:prstGeom prst="rect">
            <a:avLst/>
          </a:prstGeom>
        </p:spPr>
        <p:txBody>
          <a:bodyPr wrap="none">
            <a:spAutoFit/>
          </a:bodyPr>
          <a:lstStyle/>
          <a:p>
            <a:r>
              <a:rPr lang="zh-Hans" altLang="en-US" sz="2800" dirty="0">
                <a:latin typeface="Heiti SC Medium" pitchFamily="2" charset="-128"/>
                <a:ea typeface="Heiti SC Medium" pitchFamily="2" charset="-128"/>
              </a:rPr>
              <a:t>有效（</a:t>
            </a:r>
            <a:r>
              <a:rPr lang="en-US" altLang="zh-Hans" sz="2800" dirty="0">
                <a:latin typeface="Heiti SC Medium" pitchFamily="2" charset="-128"/>
                <a:ea typeface="Heiti SC Medium" pitchFamily="2" charset="-128"/>
              </a:rPr>
              <a:t>valid</a:t>
            </a:r>
            <a:r>
              <a:rPr lang="zh-Hans" altLang="en-US" sz="2800" dirty="0">
                <a:latin typeface="Heiti SC Medium" pitchFamily="2" charset="-128"/>
                <a:ea typeface="Heiti SC Medium" pitchFamily="2" charset="-128"/>
              </a:rPr>
              <a:t>）卷积</a:t>
            </a:r>
            <a:endParaRPr lang="zh-CN" altLang="en-US" sz="2800" dirty="0"/>
          </a:p>
        </p:txBody>
      </p:sp>
      <p:sp>
        <p:nvSpPr>
          <p:cNvPr id="4" name="矩形 3">
            <a:extLst>
              <a:ext uri="{FF2B5EF4-FFF2-40B4-BE49-F238E27FC236}">
                <a16:creationId xmlns:a16="http://schemas.microsoft.com/office/drawing/2014/main" id="{DAFE811B-E120-514A-AF36-8728BBA20956}"/>
              </a:ext>
            </a:extLst>
          </p:cNvPr>
          <p:cNvSpPr/>
          <p:nvPr/>
        </p:nvSpPr>
        <p:spPr>
          <a:xfrm>
            <a:off x="329948" y="2276872"/>
            <a:ext cx="4541916" cy="707886"/>
          </a:xfrm>
          <a:prstGeom prst="rect">
            <a:avLst/>
          </a:prstGeom>
        </p:spPr>
        <p:txBody>
          <a:bodyPr wrap="square">
            <a:spAutoFit/>
          </a:bodyPr>
          <a:lstStyle/>
          <a:p>
            <a:r>
              <a:rPr lang="zh-Hans" altLang="en-US" sz="2000" dirty="0">
                <a:latin typeface="Heiti SC Medium" pitchFamily="2" charset="-128"/>
                <a:ea typeface="Heiti SC Medium" pitchFamily="2" charset="-128"/>
              </a:rPr>
              <a:t>代表不使用</a:t>
            </a:r>
            <a:r>
              <a:rPr lang="en-US" altLang="zh-Hans" sz="2000" dirty="0">
                <a:latin typeface="Heiti SC Medium" pitchFamily="2" charset="-128"/>
                <a:ea typeface="Heiti SC Medium" pitchFamily="2" charset="-128"/>
              </a:rPr>
              <a:t>padding</a:t>
            </a:r>
            <a:r>
              <a:rPr lang="zh-Hans" altLang="en-US" sz="2000" dirty="0">
                <a:latin typeface="Heiti SC Medium" pitchFamily="2" charset="-128"/>
                <a:ea typeface="Heiti SC Medium" pitchFamily="2" charset="-128"/>
              </a:rPr>
              <a:t>，输入尺寸是</a:t>
            </a:r>
            <a:r>
              <a:rPr lang="en-US" altLang="zh-Hans" sz="2000" dirty="0">
                <a:latin typeface="Heiti SC Medium" pitchFamily="2" charset="-128"/>
                <a:ea typeface="Heiti SC Medium" pitchFamily="2" charset="-128"/>
              </a:rPr>
              <a:t>k</a:t>
            </a:r>
            <a:r>
              <a:rPr lang="zh-Hans" altLang="en-US" sz="2000" dirty="0">
                <a:latin typeface="Heiti SC Medium" pitchFamily="2" charset="-128"/>
                <a:ea typeface="Heiti SC Medium" pitchFamily="2" charset="-128"/>
              </a:rPr>
              <a:t>，输出是</a:t>
            </a:r>
            <a:r>
              <a:rPr lang="en-US" altLang="zh-Hans" sz="2000" dirty="0">
                <a:latin typeface="Heiti SC Medium" pitchFamily="2" charset="-128"/>
                <a:ea typeface="Heiti SC Medium" pitchFamily="2" charset="-128"/>
              </a:rPr>
              <a:t>i-k+1</a:t>
            </a:r>
            <a:endParaRPr lang="zh-CN" altLang="en-US" sz="2000" dirty="0"/>
          </a:p>
        </p:txBody>
      </p:sp>
      <p:sp>
        <p:nvSpPr>
          <p:cNvPr id="5" name="文本框 4">
            <a:extLst>
              <a:ext uri="{FF2B5EF4-FFF2-40B4-BE49-F238E27FC236}">
                <a16:creationId xmlns:a16="http://schemas.microsoft.com/office/drawing/2014/main" id="{7364BCBD-E56E-8A45-A9AC-F03B80C7759E}"/>
              </a:ext>
            </a:extLst>
          </p:cNvPr>
          <p:cNvSpPr txBox="1"/>
          <p:nvPr/>
        </p:nvSpPr>
        <p:spPr>
          <a:xfrm>
            <a:off x="340413" y="360438"/>
            <a:ext cx="6240999" cy="1323439"/>
          </a:xfrm>
          <a:prstGeom prst="rect">
            <a:avLst/>
          </a:prstGeom>
          <a:noFill/>
        </p:spPr>
        <p:txBody>
          <a:bodyPr wrap="square" rtlCol="0">
            <a:spAutoFit/>
          </a:bodyPr>
          <a:lstStyle/>
          <a:p>
            <a:r>
              <a:rPr lang="zh-CN" altLang="en-US" sz="4000" dirty="0">
                <a:latin typeface="Heiti SC Medium" pitchFamily="2" charset="-128"/>
                <a:ea typeface="Heiti SC Medium" pitchFamily="2" charset="-128"/>
              </a:rPr>
              <a:t>对输入边缘的处理</a:t>
            </a:r>
          </a:p>
          <a:p>
            <a:endParaRPr lang="zh-CN" altLang="en-US" sz="4000" dirty="0">
              <a:latin typeface="Heiti SC Medium" pitchFamily="2" charset="-128"/>
              <a:ea typeface="Heiti SC Medium" pitchFamily="2" charset="-128"/>
            </a:endParaRPr>
          </a:p>
        </p:txBody>
      </p:sp>
      <p:sp>
        <p:nvSpPr>
          <p:cNvPr id="6" name="矩形 5">
            <a:extLst>
              <a:ext uri="{FF2B5EF4-FFF2-40B4-BE49-F238E27FC236}">
                <a16:creationId xmlns:a16="http://schemas.microsoft.com/office/drawing/2014/main" id="{A082D5D6-3A99-D64A-BEE6-1B83BB6B9B7F}"/>
              </a:ext>
            </a:extLst>
          </p:cNvPr>
          <p:cNvSpPr/>
          <p:nvPr/>
        </p:nvSpPr>
        <p:spPr>
          <a:xfrm>
            <a:off x="153569" y="4005064"/>
            <a:ext cx="5607625" cy="400110"/>
          </a:xfrm>
          <a:prstGeom prst="rect">
            <a:avLst/>
          </a:prstGeom>
        </p:spPr>
        <p:txBody>
          <a:bodyPr wrap="none">
            <a:spAutoFit/>
          </a:bodyPr>
          <a:lstStyle/>
          <a:p>
            <a:r>
              <a:rPr lang="zh-CN" altLang="en-US" sz="2000" dirty="0">
                <a:latin typeface="Heiti SC Medium" pitchFamily="2" charset="-128"/>
                <a:ea typeface="Heiti SC Medium" pitchFamily="2" charset="-128"/>
              </a:rPr>
              <a:t>当</a:t>
            </a:r>
            <a:r>
              <a:rPr lang="en" altLang="zh-CN" sz="2000" dirty="0">
                <a:latin typeface="Heiti SC Medium" pitchFamily="2" charset="-128"/>
                <a:ea typeface="Heiti SC Medium" pitchFamily="2" charset="-128"/>
              </a:rPr>
              <a:t>filter</a:t>
            </a:r>
            <a:r>
              <a:rPr lang="zh-CN" altLang="en-US" sz="2000" dirty="0">
                <a:latin typeface="Heiti SC Medium" pitchFamily="2" charset="-128"/>
                <a:ea typeface="Heiti SC Medium" pitchFamily="2" charset="-128"/>
              </a:rPr>
              <a:t>全部在</a:t>
            </a:r>
            <a:r>
              <a:rPr lang="en" altLang="zh-CN" sz="2000" dirty="0">
                <a:latin typeface="Heiti SC Medium" pitchFamily="2" charset="-128"/>
                <a:ea typeface="Heiti SC Medium" pitchFamily="2" charset="-128"/>
              </a:rPr>
              <a:t>image</a:t>
            </a:r>
            <a:r>
              <a:rPr lang="zh-CN" altLang="en-US" sz="2000" dirty="0">
                <a:latin typeface="Heiti SC Medium" pitchFamily="2" charset="-128"/>
                <a:ea typeface="Heiti SC Medium" pitchFamily="2" charset="-128"/>
              </a:rPr>
              <a:t>里面的时候，进行卷积运算</a:t>
            </a:r>
          </a:p>
        </p:txBody>
      </p:sp>
    </p:spTree>
    <p:extLst>
      <p:ext uri="{BB962C8B-B14F-4D97-AF65-F5344CB8AC3E}">
        <p14:creationId xmlns:p14="http://schemas.microsoft.com/office/powerpoint/2010/main" val="38374941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61E08144-73D7-9A47-8C1F-DC293136C540}"/>
              </a:ext>
            </a:extLst>
          </p:cNvPr>
          <p:cNvSpPr/>
          <p:nvPr/>
        </p:nvSpPr>
        <p:spPr>
          <a:xfrm>
            <a:off x="340413" y="1348835"/>
            <a:ext cx="3384260" cy="523220"/>
          </a:xfrm>
          <a:prstGeom prst="rect">
            <a:avLst/>
          </a:prstGeom>
        </p:spPr>
        <p:txBody>
          <a:bodyPr wrap="none">
            <a:spAutoFit/>
          </a:bodyPr>
          <a:lstStyle/>
          <a:p>
            <a:r>
              <a:rPr lang="zh-CN" altLang="en-US" sz="2800" dirty="0">
                <a:latin typeface="Heiti SC Medium" pitchFamily="2" charset="-128"/>
                <a:ea typeface="Heiti SC Medium" pitchFamily="2" charset="-128"/>
              </a:rPr>
              <a:t>相同（</a:t>
            </a:r>
            <a:r>
              <a:rPr lang="en" altLang="zh-Hans" sz="2800" dirty="0">
                <a:latin typeface="Heiti SC Medium" pitchFamily="2" charset="-128"/>
                <a:ea typeface="Heiti SC Medium" pitchFamily="2" charset="-128"/>
              </a:rPr>
              <a:t>same </a:t>
            </a:r>
            <a:r>
              <a:rPr lang="zh-Hans" altLang="en-US" sz="2800" dirty="0">
                <a:latin typeface="Heiti SC Medium" pitchFamily="2" charset="-128"/>
                <a:ea typeface="Heiti SC Medium" pitchFamily="2" charset="-128"/>
              </a:rPr>
              <a:t>）卷积</a:t>
            </a:r>
            <a:endParaRPr lang="zh-CN" altLang="en-US" sz="2800" dirty="0"/>
          </a:p>
        </p:txBody>
      </p:sp>
      <p:sp>
        <p:nvSpPr>
          <p:cNvPr id="4" name="矩形 3">
            <a:extLst>
              <a:ext uri="{FF2B5EF4-FFF2-40B4-BE49-F238E27FC236}">
                <a16:creationId xmlns:a16="http://schemas.microsoft.com/office/drawing/2014/main" id="{DAFE811B-E120-514A-AF36-8728BBA20956}"/>
              </a:ext>
            </a:extLst>
          </p:cNvPr>
          <p:cNvSpPr/>
          <p:nvPr/>
        </p:nvSpPr>
        <p:spPr>
          <a:xfrm>
            <a:off x="329948" y="2276872"/>
            <a:ext cx="4541916" cy="707886"/>
          </a:xfrm>
          <a:prstGeom prst="rect">
            <a:avLst/>
          </a:prstGeom>
        </p:spPr>
        <p:txBody>
          <a:bodyPr wrap="square">
            <a:spAutoFit/>
          </a:bodyPr>
          <a:lstStyle/>
          <a:p>
            <a:r>
              <a:rPr lang="zh-Hans" altLang="en-US" sz="2000" dirty="0">
                <a:latin typeface="Heiti SC Medium" pitchFamily="2" charset="-128"/>
                <a:ea typeface="Heiti SC Medium" pitchFamily="2" charset="-128"/>
              </a:rPr>
              <a:t>代表增加</a:t>
            </a:r>
            <a:r>
              <a:rPr lang="en-US" altLang="zh-Hans" sz="2000" dirty="0">
                <a:latin typeface="Heiti SC Medium" pitchFamily="2" charset="-128"/>
                <a:ea typeface="Heiti SC Medium" pitchFamily="2" charset="-128"/>
              </a:rPr>
              <a:t>padding</a:t>
            </a:r>
            <a:r>
              <a:rPr lang="zh-Hans" altLang="en-US" sz="2000" dirty="0">
                <a:latin typeface="Heiti SC Medium" pitchFamily="2" charset="-128"/>
                <a:ea typeface="Heiti SC Medium" pitchFamily="2" charset="-128"/>
              </a:rPr>
              <a:t>，使得输出尺寸和输入相同都为</a:t>
            </a:r>
            <a:r>
              <a:rPr lang="en-US" altLang="zh-Hans" sz="2000" dirty="0">
                <a:latin typeface="Heiti SC Medium" pitchFamily="2" charset="-128"/>
                <a:ea typeface="Heiti SC Medium" pitchFamily="2" charset="-128"/>
              </a:rPr>
              <a:t>i</a:t>
            </a:r>
            <a:r>
              <a:rPr lang="zh-Hans" altLang="en-US" sz="2000" dirty="0">
                <a:latin typeface="Heiti SC Medium" pitchFamily="2" charset="-128"/>
                <a:ea typeface="Heiti SC Medium" pitchFamily="2" charset="-128"/>
              </a:rPr>
              <a:t>；</a:t>
            </a:r>
            <a:endParaRPr lang="en-US" altLang="zh-Hans" sz="2000" dirty="0">
              <a:latin typeface="Heiti SC Medium" pitchFamily="2" charset="-128"/>
              <a:ea typeface="Heiti SC Medium" pitchFamily="2" charset="-128"/>
            </a:endParaRPr>
          </a:p>
        </p:txBody>
      </p:sp>
      <p:pic>
        <p:nvPicPr>
          <p:cNvPr id="5" name="图片 4">
            <a:extLst>
              <a:ext uri="{FF2B5EF4-FFF2-40B4-BE49-F238E27FC236}">
                <a16:creationId xmlns:a16="http://schemas.microsoft.com/office/drawing/2014/main" id="{8A5E9319-1610-1E46-A621-BDD5411620D5}"/>
              </a:ext>
            </a:extLst>
          </p:cNvPr>
          <p:cNvPicPr>
            <a:picLocks noChangeAspect="1"/>
          </p:cNvPicPr>
          <p:nvPr/>
        </p:nvPicPr>
        <p:blipFill>
          <a:blip r:embed="rId3"/>
          <a:stretch>
            <a:fillRect/>
          </a:stretch>
        </p:blipFill>
        <p:spPr>
          <a:xfrm>
            <a:off x="5591944" y="1079602"/>
            <a:ext cx="5181600" cy="5168900"/>
          </a:xfrm>
          <a:prstGeom prst="rect">
            <a:avLst/>
          </a:prstGeom>
        </p:spPr>
      </p:pic>
      <p:sp>
        <p:nvSpPr>
          <p:cNvPr id="6" name="矩形 5">
            <a:extLst>
              <a:ext uri="{FF2B5EF4-FFF2-40B4-BE49-F238E27FC236}">
                <a16:creationId xmlns:a16="http://schemas.microsoft.com/office/drawing/2014/main" id="{E71E2DD6-D348-954B-B605-06A0CE56A69F}"/>
              </a:ext>
            </a:extLst>
          </p:cNvPr>
          <p:cNvSpPr/>
          <p:nvPr/>
        </p:nvSpPr>
        <p:spPr>
          <a:xfrm>
            <a:off x="191344" y="3942348"/>
            <a:ext cx="4680520" cy="707886"/>
          </a:xfrm>
          <a:prstGeom prst="rect">
            <a:avLst/>
          </a:prstGeom>
        </p:spPr>
        <p:txBody>
          <a:bodyPr wrap="square">
            <a:spAutoFit/>
          </a:bodyPr>
          <a:lstStyle/>
          <a:p>
            <a:r>
              <a:rPr lang="zh-CN" altLang="en-US" sz="2000" dirty="0">
                <a:latin typeface="Heiti SC Medium" pitchFamily="2" charset="-128"/>
                <a:ea typeface="Heiti SC Medium" pitchFamily="2" charset="-128"/>
              </a:rPr>
              <a:t>当</a:t>
            </a:r>
            <a:r>
              <a:rPr lang="en" altLang="zh-CN" sz="2000" dirty="0">
                <a:latin typeface="Heiti SC Medium" pitchFamily="2" charset="-128"/>
                <a:ea typeface="Heiti SC Medium" pitchFamily="2" charset="-128"/>
              </a:rPr>
              <a:t>filter</a:t>
            </a:r>
            <a:r>
              <a:rPr lang="zh-CN" altLang="en-US" sz="2000" dirty="0">
                <a:latin typeface="Heiti SC Medium" pitchFamily="2" charset="-128"/>
                <a:ea typeface="Heiti SC Medium" pitchFamily="2" charset="-128"/>
              </a:rPr>
              <a:t>的中心</a:t>
            </a:r>
            <a:r>
              <a:rPr lang="en-US" altLang="zh-CN" sz="2000" dirty="0">
                <a:latin typeface="Heiti SC Medium" pitchFamily="2" charset="-128"/>
                <a:ea typeface="Heiti SC Medium" pitchFamily="2" charset="-128"/>
              </a:rPr>
              <a:t>(</a:t>
            </a:r>
            <a:r>
              <a:rPr lang="en" altLang="zh-CN" sz="2000" dirty="0">
                <a:latin typeface="Heiti SC Medium" pitchFamily="2" charset="-128"/>
                <a:ea typeface="Heiti SC Medium" pitchFamily="2" charset="-128"/>
              </a:rPr>
              <a:t>K)</a:t>
            </a:r>
            <a:r>
              <a:rPr lang="zh-CN" altLang="en-US" sz="2000" dirty="0">
                <a:latin typeface="Heiti SC Medium" pitchFamily="2" charset="-128"/>
                <a:ea typeface="Heiti SC Medium" pitchFamily="2" charset="-128"/>
              </a:rPr>
              <a:t>与</a:t>
            </a:r>
            <a:r>
              <a:rPr lang="en" altLang="zh-CN" sz="2000" dirty="0">
                <a:latin typeface="Heiti SC Medium" pitchFamily="2" charset="-128"/>
                <a:ea typeface="Heiti SC Medium" pitchFamily="2" charset="-128"/>
              </a:rPr>
              <a:t>image</a:t>
            </a:r>
            <a:r>
              <a:rPr lang="zh-CN" altLang="en-US" sz="2000" dirty="0">
                <a:latin typeface="Heiti SC Medium" pitchFamily="2" charset="-128"/>
                <a:ea typeface="Heiti SC Medium" pitchFamily="2" charset="-128"/>
              </a:rPr>
              <a:t>的边角重合时，开始做卷积运算</a:t>
            </a:r>
          </a:p>
        </p:txBody>
      </p:sp>
      <p:sp>
        <p:nvSpPr>
          <p:cNvPr id="7" name="文本框 6">
            <a:extLst>
              <a:ext uri="{FF2B5EF4-FFF2-40B4-BE49-F238E27FC236}">
                <a16:creationId xmlns:a16="http://schemas.microsoft.com/office/drawing/2014/main" id="{0EBDD96C-BA99-DD4D-8EC6-7A349590F280}"/>
              </a:ext>
            </a:extLst>
          </p:cNvPr>
          <p:cNvSpPr txBox="1"/>
          <p:nvPr/>
        </p:nvSpPr>
        <p:spPr>
          <a:xfrm>
            <a:off x="340413" y="360438"/>
            <a:ext cx="6240999" cy="707886"/>
          </a:xfrm>
          <a:prstGeom prst="rect">
            <a:avLst/>
          </a:prstGeom>
          <a:noFill/>
        </p:spPr>
        <p:txBody>
          <a:bodyPr wrap="square" rtlCol="0">
            <a:spAutoFit/>
          </a:bodyPr>
          <a:lstStyle/>
          <a:p>
            <a:r>
              <a:rPr lang="zh-CN" altLang="en-US" sz="4000" dirty="0">
                <a:latin typeface="Heiti SC Medium" pitchFamily="2" charset="-128"/>
                <a:ea typeface="Heiti SC Medium" pitchFamily="2" charset="-128"/>
              </a:rPr>
              <a:t>对输入边缘的处理</a:t>
            </a:r>
          </a:p>
        </p:txBody>
      </p:sp>
    </p:spTree>
    <p:extLst>
      <p:ext uri="{BB962C8B-B14F-4D97-AF65-F5344CB8AC3E}">
        <p14:creationId xmlns:p14="http://schemas.microsoft.com/office/powerpoint/2010/main" val="21009010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61E08144-73D7-9A47-8C1F-DC293136C540}"/>
              </a:ext>
            </a:extLst>
          </p:cNvPr>
          <p:cNvSpPr/>
          <p:nvPr/>
        </p:nvSpPr>
        <p:spPr>
          <a:xfrm>
            <a:off x="340413" y="1410988"/>
            <a:ext cx="2454518" cy="523220"/>
          </a:xfrm>
          <a:prstGeom prst="rect">
            <a:avLst/>
          </a:prstGeom>
        </p:spPr>
        <p:txBody>
          <a:bodyPr wrap="none">
            <a:spAutoFit/>
          </a:bodyPr>
          <a:lstStyle/>
          <a:p>
            <a:r>
              <a:rPr lang="zh-CN" altLang="en-US" sz="2800" dirty="0">
                <a:latin typeface="Heiti SC Medium" pitchFamily="2" charset="-128"/>
                <a:ea typeface="Heiti SC Medium" pitchFamily="2" charset="-128"/>
              </a:rPr>
              <a:t>全（</a:t>
            </a:r>
            <a:r>
              <a:rPr lang="en" altLang="zh-CN" sz="2800" dirty="0">
                <a:latin typeface="Heiti SC Medium" pitchFamily="2" charset="-128"/>
                <a:ea typeface="Heiti SC Medium" pitchFamily="2" charset="-128"/>
              </a:rPr>
              <a:t>full</a:t>
            </a:r>
            <a:r>
              <a:rPr lang="zh-CN" altLang="en" sz="2800" dirty="0">
                <a:latin typeface="Heiti SC Medium" pitchFamily="2" charset="-128"/>
                <a:ea typeface="Heiti SC Medium" pitchFamily="2" charset="-128"/>
              </a:rPr>
              <a:t>）</a:t>
            </a:r>
            <a:r>
              <a:rPr lang="zh-Hans" altLang="en-US" sz="2800" dirty="0">
                <a:latin typeface="Heiti SC Medium" pitchFamily="2" charset="-128"/>
                <a:ea typeface="Heiti SC Medium" pitchFamily="2" charset="-128"/>
              </a:rPr>
              <a:t>卷积</a:t>
            </a:r>
            <a:endParaRPr lang="zh-CN" altLang="en-US" sz="2800" dirty="0"/>
          </a:p>
        </p:txBody>
      </p:sp>
      <p:sp>
        <p:nvSpPr>
          <p:cNvPr id="4" name="矩形 3">
            <a:extLst>
              <a:ext uri="{FF2B5EF4-FFF2-40B4-BE49-F238E27FC236}">
                <a16:creationId xmlns:a16="http://schemas.microsoft.com/office/drawing/2014/main" id="{DAFE811B-E120-514A-AF36-8728BBA20956}"/>
              </a:ext>
            </a:extLst>
          </p:cNvPr>
          <p:cNvSpPr/>
          <p:nvPr/>
        </p:nvSpPr>
        <p:spPr>
          <a:xfrm>
            <a:off x="329948" y="2276872"/>
            <a:ext cx="4541916" cy="1015663"/>
          </a:xfrm>
          <a:prstGeom prst="rect">
            <a:avLst/>
          </a:prstGeom>
        </p:spPr>
        <p:txBody>
          <a:bodyPr wrap="square">
            <a:spAutoFit/>
          </a:bodyPr>
          <a:lstStyle/>
          <a:p>
            <a:r>
              <a:rPr lang="zh-CN" altLang="en-US" sz="2000" dirty="0">
                <a:latin typeface="Heiti SC Medium" pitchFamily="2" charset="-128"/>
                <a:ea typeface="Heiti SC Medium" pitchFamily="2" charset="-128"/>
              </a:rPr>
              <a:t>进行足够多的零填充使得每个像素在每个方向上恰好被访问了 </a:t>
            </a:r>
            <a:r>
              <a:rPr lang="en" altLang="zh-Hans" sz="2000" dirty="0">
                <a:latin typeface="Heiti SC Medium" pitchFamily="2" charset="-128"/>
                <a:ea typeface="Heiti SC Medium" pitchFamily="2" charset="-128"/>
              </a:rPr>
              <a:t>k</a:t>
            </a:r>
            <a:r>
              <a:rPr lang="zh-CN" altLang="en-US" sz="2000" dirty="0">
                <a:latin typeface="Heiti SC Medium" pitchFamily="2" charset="-128"/>
                <a:ea typeface="Heiti SC Medium" pitchFamily="2" charset="-128"/>
              </a:rPr>
              <a:t>次</a:t>
            </a:r>
            <a:r>
              <a:rPr lang="zh-Hans" altLang="en-US" sz="2000" dirty="0">
                <a:latin typeface="Heiti SC Medium" pitchFamily="2" charset="-128"/>
                <a:ea typeface="Heiti SC Medium" pitchFamily="2" charset="-128"/>
              </a:rPr>
              <a:t>，使得输出尺寸为</a:t>
            </a:r>
            <a:r>
              <a:rPr lang="en-US" altLang="zh-Hans" sz="2000" dirty="0">
                <a:latin typeface="Heiti SC Medium" pitchFamily="2" charset="-128"/>
                <a:ea typeface="Heiti SC Medium" pitchFamily="2" charset="-128"/>
              </a:rPr>
              <a:t>i+k-1 </a:t>
            </a:r>
            <a:r>
              <a:rPr lang="zh-Hans" altLang="en-US" sz="2000" dirty="0">
                <a:latin typeface="Heiti SC Medium" pitchFamily="2" charset="-128"/>
                <a:ea typeface="Heiti SC Medium" pitchFamily="2" charset="-128"/>
              </a:rPr>
              <a:t>；</a:t>
            </a:r>
            <a:endParaRPr lang="en-US" altLang="zh-Hans" sz="2000" dirty="0">
              <a:latin typeface="Heiti SC Medium" pitchFamily="2" charset="-128"/>
              <a:ea typeface="Heiti SC Medium" pitchFamily="2" charset="-128"/>
            </a:endParaRPr>
          </a:p>
        </p:txBody>
      </p:sp>
      <p:sp>
        <p:nvSpPr>
          <p:cNvPr id="6" name="矩形 5">
            <a:extLst>
              <a:ext uri="{FF2B5EF4-FFF2-40B4-BE49-F238E27FC236}">
                <a16:creationId xmlns:a16="http://schemas.microsoft.com/office/drawing/2014/main" id="{E71E2DD6-D348-954B-B605-06A0CE56A69F}"/>
              </a:ext>
            </a:extLst>
          </p:cNvPr>
          <p:cNvSpPr/>
          <p:nvPr/>
        </p:nvSpPr>
        <p:spPr>
          <a:xfrm>
            <a:off x="191344" y="3942348"/>
            <a:ext cx="4680520" cy="400110"/>
          </a:xfrm>
          <a:prstGeom prst="rect">
            <a:avLst/>
          </a:prstGeom>
        </p:spPr>
        <p:txBody>
          <a:bodyPr wrap="square">
            <a:spAutoFit/>
          </a:bodyPr>
          <a:lstStyle/>
          <a:p>
            <a:r>
              <a:rPr lang="zh-CN" altLang="en-US" sz="2000" dirty="0">
                <a:latin typeface="Heiti SC Medium" pitchFamily="2" charset="-128"/>
                <a:ea typeface="Heiti SC Medium" pitchFamily="2" charset="-128"/>
              </a:rPr>
              <a:t>从</a:t>
            </a:r>
            <a:r>
              <a:rPr lang="en" altLang="zh-CN" sz="2000" dirty="0">
                <a:latin typeface="Heiti SC Medium" pitchFamily="2" charset="-128"/>
                <a:ea typeface="Heiti SC Medium" pitchFamily="2" charset="-128"/>
              </a:rPr>
              <a:t>filter</a:t>
            </a:r>
            <a:r>
              <a:rPr lang="zh-CN" altLang="en-US" sz="2000" dirty="0">
                <a:latin typeface="Heiti SC Medium" pitchFamily="2" charset="-128"/>
                <a:ea typeface="Heiti SC Medium" pitchFamily="2" charset="-128"/>
              </a:rPr>
              <a:t>和</a:t>
            </a:r>
            <a:r>
              <a:rPr lang="en" altLang="zh-CN" sz="2000" dirty="0">
                <a:latin typeface="Heiti SC Medium" pitchFamily="2" charset="-128"/>
                <a:ea typeface="Heiti SC Medium" pitchFamily="2" charset="-128"/>
              </a:rPr>
              <a:t>image</a:t>
            </a:r>
            <a:r>
              <a:rPr lang="zh-CN" altLang="en-US" sz="2000" dirty="0">
                <a:latin typeface="Heiti SC Medium" pitchFamily="2" charset="-128"/>
                <a:ea typeface="Heiti SC Medium" pitchFamily="2" charset="-128"/>
              </a:rPr>
              <a:t>刚相交开始做卷积</a:t>
            </a:r>
          </a:p>
        </p:txBody>
      </p:sp>
      <p:sp>
        <p:nvSpPr>
          <p:cNvPr id="7" name="文本框 6">
            <a:extLst>
              <a:ext uri="{FF2B5EF4-FFF2-40B4-BE49-F238E27FC236}">
                <a16:creationId xmlns:a16="http://schemas.microsoft.com/office/drawing/2014/main" id="{360D066D-05B3-1245-B392-63B0418DCB81}"/>
              </a:ext>
            </a:extLst>
          </p:cNvPr>
          <p:cNvSpPr txBox="1"/>
          <p:nvPr/>
        </p:nvSpPr>
        <p:spPr>
          <a:xfrm>
            <a:off x="340413" y="360438"/>
            <a:ext cx="6240999" cy="707886"/>
          </a:xfrm>
          <a:prstGeom prst="rect">
            <a:avLst/>
          </a:prstGeom>
          <a:noFill/>
        </p:spPr>
        <p:txBody>
          <a:bodyPr wrap="square" rtlCol="0">
            <a:spAutoFit/>
          </a:bodyPr>
          <a:lstStyle/>
          <a:p>
            <a:r>
              <a:rPr lang="zh-CN" altLang="en-US" sz="4000" dirty="0">
                <a:latin typeface="Heiti SC Medium" pitchFamily="2" charset="-128"/>
                <a:ea typeface="Heiti SC Medium" pitchFamily="2" charset="-128"/>
              </a:rPr>
              <a:t>对输入边缘的处理</a:t>
            </a:r>
          </a:p>
        </p:txBody>
      </p:sp>
      <p:pic>
        <p:nvPicPr>
          <p:cNvPr id="2" name="图片 1">
            <a:extLst>
              <a:ext uri="{FF2B5EF4-FFF2-40B4-BE49-F238E27FC236}">
                <a16:creationId xmlns:a16="http://schemas.microsoft.com/office/drawing/2014/main" id="{3CB26B5E-F559-AD4B-AB11-B92048657D3A}"/>
              </a:ext>
            </a:extLst>
          </p:cNvPr>
          <p:cNvPicPr>
            <a:picLocks noChangeAspect="1"/>
          </p:cNvPicPr>
          <p:nvPr/>
        </p:nvPicPr>
        <p:blipFill>
          <a:blip r:embed="rId3"/>
          <a:stretch>
            <a:fillRect/>
          </a:stretch>
        </p:blipFill>
        <p:spPr>
          <a:xfrm>
            <a:off x="6096000" y="1068324"/>
            <a:ext cx="4927600" cy="4978400"/>
          </a:xfrm>
          <a:prstGeom prst="rect">
            <a:avLst/>
          </a:prstGeom>
        </p:spPr>
      </p:pic>
    </p:spTree>
    <p:extLst>
      <p:ext uri="{BB962C8B-B14F-4D97-AF65-F5344CB8AC3E}">
        <p14:creationId xmlns:p14="http://schemas.microsoft.com/office/powerpoint/2010/main" val="394575012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stretch>
            <a:fillRect/>
          </a:stretch>
        </p:blipFill>
        <p:spPr>
          <a:xfrm>
            <a:off x="6868795" y="575945"/>
            <a:ext cx="4827905" cy="5718175"/>
          </a:xfrm>
          <a:prstGeom prst="rect">
            <a:avLst/>
          </a:prstGeom>
        </p:spPr>
      </p:pic>
      <p:sp>
        <p:nvSpPr>
          <p:cNvPr id="2" name="文本框 1"/>
          <p:cNvSpPr txBox="1"/>
          <p:nvPr/>
        </p:nvSpPr>
        <p:spPr>
          <a:xfrm>
            <a:off x="275200" y="260648"/>
            <a:ext cx="6240999" cy="871008"/>
          </a:xfrm>
          <a:prstGeom prst="rect">
            <a:avLst/>
          </a:prstGeom>
          <a:noFill/>
        </p:spPr>
        <p:txBody>
          <a:bodyPr wrap="square" rtlCol="0">
            <a:spAutoFit/>
          </a:bodyPr>
          <a:lstStyle/>
          <a:p>
            <a:pPr>
              <a:lnSpc>
                <a:spcPct val="150000"/>
              </a:lnSpc>
            </a:pPr>
            <a:r>
              <a:rPr lang="zh-Hans" altLang="en-US" sz="4000" dirty="0">
                <a:latin typeface="Heiti SC Medium" pitchFamily="2" charset="-128"/>
                <a:ea typeface="Heiti SC Medium" pitchFamily="2" charset="-128"/>
              </a:rPr>
              <a:t>局部连接网络层</a:t>
            </a:r>
            <a:endParaRPr lang="en-US" altLang="zh-Hans" sz="4000" dirty="0">
              <a:latin typeface="Heiti SC Medium" pitchFamily="2" charset="-128"/>
              <a:ea typeface="Heiti SC Medium" pitchFamily="2" charset="-128"/>
            </a:endParaRPr>
          </a:p>
        </p:txBody>
      </p:sp>
      <p:sp>
        <p:nvSpPr>
          <p:cNvPr id="4" name="文本框 3"/>
          <p:cNvSpPr txBox="1"/>
          <p:nvPr/>
        </p:nvSpPr>
        <p:spPr>
          <a:xfrm>
            <a:off x="6897949" y="6228710"/>
            <a:ext cx="4848021" cy="367665"/>
          </a:xfrm>
          <a:prstGeom prst="rect">
            <a:avLst/>
          </a:prstGeom>
          <a:noFill/>
        </p:spPr>
        <p:txBody>
          <a:bodyPr wrap="square" rtlCol="0">
            <a:spAutoFit/>
          </a:bodyPr>
          <a:lstStyle/>
          <a:p>
            <a:pPr algn="ctr"/>
            <a:r>
              <a:rPr lang="zh-CN" altLang="en-US">
                <a:latin typeface="Heiti SC Medium" pitchFamily="2" charset="-128"/>
                <a:ea typeface="Heiti SC Medium" pitchFamily="2" charset="-128"/>
              </a:rPr>
              <a:t>图</a:t>
            </a:r>
            <a:r>
              <a:rPr lang="en-US" altLang="zh-CN">
                <a:latin typeface="Heiti SC Medium" pitchFamily="2" charset="-128"/>
                <a:ea typeface="Heiti SC Medium" pitchFamily="2" charset="-128"/>
              </a:rPr>
              <a:t>9.</a:t>
            </a:r>
            <a:r>
              <a:rPr lang="en-US" altLang="zh-Hans">
                <a:latin typeface="Heiti SC Medium" pitchFamily="2" charset="-128"/>
                <a:ea typeface="Heiti SC Medium" pitchFamily="2" charset="-128"/>
              </a:rPr>
              <a:t>14</a:t>
            </a:r>
            <a:r>
              <a:rPr lang="en-US" altLang="zh-CN">
                <a:latin typeface="Heiti SC Medium" pitchFamily="2" charset="-128"/>
                <a:ea typeface="Heiti SC Medium" pitchFamily="2" charset="-128"/>
              </a:rPr>
              <a:t> </a:t>
            </a:r>
            <a:r>
              <a:rPr lang="x-none" altLang="zh-CN" dirty="0">
                <a:latin typeface="Heiti SC Medium" pitchFamily="2" charset="-128"/>
                <a:ea typeface="Heiti SC Medium" pitchFamily="2" charset="-128"/>
              </a:rPr>
              <a:t>局部连接，卷积和全连接的比较</a:t>
            </a:r>
          </a:p>
        </p:txBody>
      </p:sp>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CE75CD9A-291E-394A-9181-1B1DAF6F6CC6}"/>
                  </a:ext>
                </a:extLst>
              </p:cNvPr>
              <p:cNvSpPr/>
              <p:nvPr/>
            </p:nvSpPr>
            <p:spPr>
              <a:xfrm>
                <a:off x="623392" y="1833700"/>
                <a:ext cx="5544616" cy="1802032"/>
              </a:xfrm>
              <a:prstGeom prst="rect">
                <a:avLst/>
              </a:prstGeom>
            </p:spPr>
            <p:txBody>
              <a:bodyPr wrap="square">
                <a:spAutoFit/>
              </a:bodyPr>
              <a:lstStyle/>
              <a:p>
                <a:pPr>
                  <a:lnSpc>
                    <a:spcPct val="150000"/>
                  </a:lnSpc>
                </a:pPr>
                <a:r>
                  <a:rPr lang="zh-Hans" altLang="en-US" sz="2400" dirty="0">
                    <a:latin typeface="Heiti SC Medium" pitchFamily="2" charset="-128"/>
                    <a:ea typeface="Heiti SC Medium" pitchFamily="2" charset="-128"/>
                  </a:rPr>
                  <a:t>非共享卷积</a:t>
                </a:r>
                <a:r>
                  <a:rPr lang="zh-Hans" altLang="en-US" sz="2400" dirty="0">
                    <a:latin typeface="Heiti SC Medium" pitchFamily="2" charset="-128"/>
                    <a:ea typeface="Heiti SC Medium" pitchFamily="2" charset="-128"/>
                    <a:sym typeface="Wingdings" pitchFamily="2" charset="2"/>
                  </a:rPr>
                  <a:t>（</a:t>
                </a:r>
                <a:r>
                  <a:rPr lang="en-US" altLang="zh-Hans" sz="2400" dirty="0">
                    <a:latin typeface="Heiti SC Medium" pitchFamily="2" charset="-128"/>
                    <a:ea typeface="Heiti SC Medium" pitchFamily="2" charset="-128"/>
                    <a:sym typeface="Wingdings" pitchFamily="2" charset="2"/>
                  </a:rPr>
                  <a:t>unshared</a:t>
                </a:r>
                <a:r>
                  <a:rPr lang="zh-Hans" altLang="en-US" sz="2400" dirty="0">
                    <a:latin typeface="Heiti SC Medium" pitchFamily="2" charset="-128"/>
                    <a:ea typeface="Heiti SC Medium" pitchFamily="2" charset="-128"/>
                    <a:sym typeface="Wingdings" pitchFamily="2" charset="2"/>
                  </a:rPr>
                  <a:t> </a:t>
                </a:r>
                <a:r>
                  <a:rPr lang="en-US" altLang="zh-Hans" sz="2400" dirty="0">
                    <a:latin typeface="Heiti SC Medium" pitchFamily="2" charset="-128"/>
                    <a:ea typeface="Heiti SC Medium" pitchFamily="2" charset="-128"/>
                    <a:sym typeface="Wingdings" pitchFamily="2" charset="2"/>
                  </a:rPr>
                  <a:t>convolution</a:t>
                </a:r>
                <a:r>
                  <a:rPr lang="zh-Hans" altLang="en-US" sz="2400" dirty="0">
                    <a:latin typeface="Heiti SC Medium" pitchFamily="2" charset="-128"/>
                    <a:ea typeface="Heiti SC Medium" pitchFamily="2" charset="-128"/>
                    <a:sym typeface="Wingdings" pitchFamily="2" charset="2"/>
                  </a:rPr>
                  <a:t>）</a:t>
                </a:r>
                <a:endParaRPr lang="en-US" altLang="zh-Hans" sz="2400" dirty="0">
                  <a:latin typeface="Heiti SC Medium" pitchFamily="2" charset="-128"/>
                  <a:ea typeface="Heiti SC Medium" pitchFamily="2" charset="-128"/>
                  <a:sym typeface="Wingdings" pitchFamily="2" charset="2"/>
                </a:endParaRPr>
              </a:p>
              <a:p>
                <a:pPr>
                  <a:lnSpc>
                    <a:spcPct val="150000"/>
                  </a:lnSpc>
                </a:pPr>
                <a14:m>
                  <m:oMathPara xmlns:m="http://schemas.openxmlformats.org/officeDocument/2006/math">
                    <m:oMathParaPr>
                      <m:jc m:val="centerGroup"/>
                    </m:oMathParaPr>
                    <m:oMath xmlns:m="http://schemas.openxmlformats.org/officeDocument/2006/math">
                      <m:sSub>
                        <m:sSubPr>
                          <m:ctrlPr>
                            <a:rPr lang="en-US" altLang="zh-Hans" sz="2000" i="1" smtClean="0">
                              <a:latin typeface="Cambria Math" panose="02040503050406030204" pitchFamily="18" charset="0"/>
                              <a:sym typeface="Wingdings" pitchFamily="2" charset="2"/>
                            </a:rPr>
                          </m:ctrlPr>
                        </m:sSubPr>
                        <m:e>
                          <m:r>
                            <m:rPr>
                              <m:sty m:val="p"/>
                            </m:rPr>
                            <a:rPr lang="en-US" altLang="zh-Hans" sz="2000">
                              <a:latin typeface="Cambria Math" panose="02040503050406030204" pitchFamily="18" charset="0"/>
                              <a:sym typeface="Wingdings" pitchFamily="2" charset="2"/>
                            </a:rPr>
                            <m:t>Z</m:t>
                          </m:r>
                        </m:e>
                        <m:sub>
                          <m:r>
                            <a:rPr lang="en-US" altLang="zh-Hans" sz="2000" smtClean="0">
                              <a:latin typeface="Cambria Math" panose="02040503050406030204" pitchFamily="18" charset="0"/>
                              <a:sym typeface="Wingdings" pitchFamily="2" charset="2"/>
                            </a:rPr>
                            <m:t>𝑖</m:t>
                          </m:r>
                          <m:r>
                            <a:rPr lang="en-US" altLang="zh-Hans" sz="2000" smtClean="0">
                              <a:latin typeface="Cambria Math" panose="02040503050406030204" pitchFamily="18" charset="0"/>
                              <a:sym typeface="Wingdings" pitchFamily="2" charset="2"/>
                            </a:rPr>
                            <m:t>,</m:t>
                          </m:r>
                          <m:r>
                            <a:rPr lang="en-US" altLang="zh-Hans" sz="2000" smtClean="0">
                              <a:latin typeface="Cambria Math" panose="02040503050406030204" pitchFamily="18" charset="0"/>
                              <a:sym typeface="Wingdings" pitchFamily="2" charset="2"/>
                            </a:rPr>
                            <m:t>𝑗</m:t>
                          </m:r>
                          <m:r>
                            <a:rPr lang="en-US" altLang="zh-Hans" sz="2000" smtClean="0">
                              <a:latin typeface="Cambria Math" panose="02040503050406030204" pitchFamily="18" charset="0"/>
                              <a:sym typeface="Wingdings" pitchFamily="2" charset="2"/>
                            </a:rPr>
                            <m:t>,</m:t>
                          </m:r>
                          <m:r>
                            <a:rPr lang="en-US" altLang="zh-Hans" sz="2000" smtClean="0">
                              <a:latin typeface="Cambria Math" panose="02040503050406030204" pitchFamily="18" charset="0"/>
                              <a:sym typeface="Wingdings" pitchFamily="2" charset="2"/>
                            </a:rPr>
                            <m:t>𝑘</m:t>
                          </m:r>
                        </m:sub>
                      </m:sSub>
                      <m:r>
                        <a:rPr lang="en-US" altLang="zh-Hans" sz="2000" smtClean="0">
                          <a:latin typeface="Cambria Math" panose="02040503050406030204" pitchFamily="18" charset="0"/>
                          <a:sym typeface="Wingdings" pitchFamily="2" charset="2"/>
                        </a:rPr>
                        <m:t>=</m:t>
                      </m:r>
                      <m:nary>
                        <m:naryPr>
                          <m:chr m:val="∑"/>
                          <m:supHide m:val="on"/>
                          <m:ctrlPr>
                            <a:rPr lang="en-US" altLang="zh-Hans" sz="2000" i="1" smtClean="0">
                              <a:latin typeface="Cambria Math" panose="02040503050406030204" pitchFamily="18" charset="0"/>
                              <a:sym typeface="Wingdings" pitchFamily="2" charset="2"/>
                            </a:rPr>
                          </m:ctrlPr>
                        </m:naryPr>
                        <m:sub>
                          <m:r>
                            <m:rPr>
                              <m:brk m:alnAt="7"/>
                            </m:rPr>
                            <a:rPr lang="en-US" altLang="zh-Hans" sz="2000" smtClean="0">
                              <a:latin typeface="Cambria Math" panose="02040503050406030204" pitchFamily="18" charset="0"/>
                              <a:sym typeface="Wingdings" pitchFamily="2" charset="2"/>
                            </a:rPr>
                            <m:t>𝑙</m:t>
                          </m:r>
                          <m:r>
                            <a:rPr lang="en-US" altLang="zh-Hans" sz="2000" smtClean="0">
                              <a:latin typeface="Cambria Math" panose="02040503050406030204" pitchFamily="18" charset="0"/>
                              <a:sym typeface="Wingdings" pitchFamily="2" charset="2"/>
                            </a:rPr>
                            <m:t>,</m:t>
                          </m:r>
                          <m:r>
                            <a:rPr lang="en-US" altLang="zh-Hans" sz="2000" smtClean="0">
                              <a:latin typeface="Cambria Math" panose="02040503050406030204" pitchFamily="18" charset="0"/>
                              <a:sym typeface="Wingdings" pitchFamily="2" charset="2"/>
                            </a:rPr>
                            <m:t>𝑚</m:t>
                          </m:r>
                          <m:r>
                            <a:rPr lang="en-US" altLang="zh-Hans" sz="2000" smtClean="0">
                              <a:latin typeface="Cambria Math" panose="02040503050406030204" pitchFamily="18" charset="0"/>
                              <a:sym typeface="Wingdings" pitchFamily="2" charset="2"/>
                            </a:rPr>
                            <m:t>,</m:t>
                          </m:r>
                          <m:r>
                            <a:rPr lang="en-US" altLang="zh-Hans" sz="2000" smtClean="0">
                              <a:latin typeface="Cambria Math" panose="02040503050406030204" pitchFamily="18" charset="0"/>
                              <a:sym typeface="Wingdings" pitchFamily="2" charset="2"/>
                            </a:rPr>
                            <m:t>𝑛</m:t>
                          </m:r>
                        </m:sub>
                        <m:sup/>
                        <m:e>
                          <m:r>
                            <a:rPr lang="en-US" altLang="zh-Hans" sz="2000" smtClean="0">
                              <a:latin typeface="Cambria Math" panose="02040503050406030204" pitchFamily="18" charset="0"/>
                              <a:sym typeface="Wingdings" pitchFamily="2" charset="2"/>
                            </a:rPr>
                            <m:t>[</m:t>
                          </m:r>
                          <m:sSub>
                            <m:sSubPr>
                              <m:ctrlPr>
                                <a:rPr lang="en-US" altLang="zh-Hans" sz="2000" i="1" smtClean="0">
                                  <a:latin typeface="Cambria Math" panose="02040503050406030204" pitchFamily="18" charset="0"/>
                                  <a:sym typeface="Wingdings" pitchFamily="2" charset="2"/>
                                </a:rPr>
                              </m:ctrlPr>
                            </m:sSubPr>
                            <m:e>
                              <m:r>
                                <a:rPr lang="en-US" altLang="zh-Hans" sz="2000" smtClean="0">
                                  <a:latin typeface="Cambria Math" panose="02040503050406030204" pitchFamily="18" charset="0"/>
                                  <a:sym typeface="Wingdings" pitchFamily="2" charset="2"/>
                                </a:rPr>
                                <m:t>𝑉</m:t>
                              </m:r>
                            </m:e>
                            <m:sub>
                              <m:r>
                                <a:rPr lang="en-US" altLang="zh-Hans" sz="2000" smtClean="0">
                                  <a:latin typeface="Cambria Math" panose="02040503050406030204" pitchFamily="18" charset="0"/>
                                  <a:sym typeface="Wingdings" pitchFamily="2" charset="2"/>
                                </a:rPr>
                                <m:t>𝑙</m:t>
                              </m:r>
                              <m:r>
                                <a:rPr lang="en-US" altLang="zh-Hans" sz="2000" smtClean="0">
                                  <a:latin typeface="Cambria Math" panose="02040503050406030204" pitchFamily="18" charset="0"/>
                                  <a:sym typeface="Wingdings" pitchFamily="2" charset="2"/>
                                </a:rPr>
                                <m:t>,</m:t>
                              </m:r>
                              <m:r>
                                <a:rPr lang="en-US" altLang="zh-Hans" sz="2000" smtClean="0">
                                  <a:latin typeface="Cambria Math" panose="02040503050406030204" pitchFamily="18" charset="0"/>
                                  <a:sym typeface="Wingdings" pitchFamily="2" charset="2"/>
                                </a:rPr>
                                <m:t>𝑗</m:t>
                              </m:r>
                              <m:r>
                                <a:rPr lang="en-US" altLang="zh-Hans" sz="2000" smtClean="0">
                                  <a:latin typeface="Cambria Math" panose="02040503050406030204" pitchFamily="18" charset="0"/>
                                  <a:sym typeface="Wingdings" pitchFamily="2" charset="2"/>
                                </a:rPr>
                                <m:t>+</m:t>
                              </m:r>
                              <m:r>
                                <a:rPr lang="en-US" altLang="zh-Hans" sz="2000" smtClean="0">
                                  <a:latin typeface="Cambria Math" panose="02040503050406030204" pitchFamily="18" charset="0"/>
                                  <a:sym typeface="Wingdings" pitchFamily="2" charset="2"/>
                                </a:rPr>
                                <m:t>𝑚</m:t>
                              </m:r>
                              <m:r>
                                <a:rPr lang="en-US" altLang="zh-Hans" sz="2000" smtClean="0">
                                  <a:latin typeface="Cambria Math" panose="02040503050406030204" pitchFamily="18" charset="0"/>
                                  <a:sym typeface="Wingdings" pitchFamily="2" charset="2"/>
                                </a:rPr>
                                <m:t>−1,</m:t>
                              </m:r>
                              <m:r>
                                <a:rPr lang="en-US" altLang="zh-Hans" sz="2000" smtClean="0">
                                  <a:latin typeface="Cambria Math" panose="02040503050406030204" pitchFamily="18" charset="0"/>
                                  <a:sym typeface="Wingdings" pitchFamily="2" charset="2"/>
                                </a:rPr>
                                <m:t>𝑘</m:t>
                              </m:r>
                              <m:r>
                                <a:rPr lang="en-US" altLang="zh-Hans" sz="2000" smtClean="0">
                                  <a:latin typeface="Cambria Math" panose="02040503050406030204" pitchFamily="18" charset="0"/>
                                  <a:sym typeface="Wingdings" pitchFamily="2" charset="2"/>
                                </a:rPr>
                                <m:t>+</m:t>
                              </m:r>
                              <m:r>
                                <a:rPr lang="en-US" altLang="zh-Hans" sz="2000" smtClean="0">
                                  <a:latin typeface="Cambria Math" panose="02040503050406030204" pitchFamily="18" charset="0"/>
                                  <a:sym typeface="Wingdings" pitchFamily="2" charset="2"/>
                                </a:rPr>
                                <m:t>𝑛</m:t>
                              </m:r>
                              <m:r>
                                <a:rPr lang="en-US" altLang="zh-Hans" sz="2000" smtClean="0">
                                  <a:latin typeface="Cambria Math" panose="02040503050406030204" pitchFamily="18" charset="0"/>
                                  <a:sym typeface="Wingdings" pitchFamily="2" charset="2"/>
                                </a:rPr>
                                <m:t>−1</m:t>
                              </m:r>
                            </m:sub>
                          </m:sSub>
                          <m:sSub>
                            <m:sSubPr>
                              <m:ctrlPr>
                                <a:rPr lang="en-US" altLang="zh-Hans" sz="2000" i="1" smtClean="0">
                                  <a:latin typeface="Cambria Math" panose="02040503050406030204" pitchFamily="18" charset="0"/>
                                  <a:sym typeface="Wingdings" pitchFamily="2" charset="2"/>
                                </a:rPr>
                              </m:ctrlPr>
                            </m:sSubPr>
                            <m:e>
                              <m:r>
                                <a:rPr lang="en-US" altLang="zh-Hans" sz="2000" smtClean="0">
                                  <a:latin typeface="Cambria Math" panose="02040503050406030204" pitchFamily="18" charset="0"/>
                                  <a:sym typeface="Wingdings" pitchFamily="2" charset="2"/>
                                </a:rPr>
                                <m:t>𝑤</m:t>
                              </m:r>
                            </m:e>
                            <m:sub>
                              <m:r>
                                <a:rPr lang="en-US" altLang="zh-Hans" sz="2000" smtClean="0">
                                  <a:latin typeface="Cambria Math" panose="02040503050406030204" pitchFamily="18" charset="0"/>
                                  <a:sym typeface="Wingdings" pitchFamily="2" charset="2"/>
                                </a:rPr>
                                <m:t>𝑖</m:t>
                              </m:r>
                              <m:r>
                                <a:rPr lang="en-US" altLang="zh-Hans" sz="2000" smtClean="0">
                                  <a:latin typeface="Cambria Math" panose="02040503050406030204" pitchFamily="18" charset="0"/>
                                  <a:sym typeface="Wingdings" pitchFamily="2" charset="2"/>
                                </a:rPr>
                                <m:t>,</m:t>
                              </m:r>
                              <m:r>
                                <a:rPr lang="en-US" altLang="zh-Hans" sz="2000" smtClean="0">
                                  <a:latin typeface="Cambria Math" panose="02040503050406030204" pitchFamily="18" charset="0"/>
                                  <a:sym typeface="Wingdings" pitchFamily="2" charset="2"/>
                                </a:rPr>
                                <m:t>𝑗</m:t>
                              </m:r>
                              <m:r>
                                <a:rPr lang="en-US" altLang="zh-Hans" sz="2000" smtClean="0">
                                  <a:latin typeface="Cambria Math" panose="02040503050406030204" pitchFamily="18" charset="0"/>
                                  <a:sym typeface="Wingdings" pitchFamily="2" charset="2"/>
                                </a:rPr>
                                <m:t>,</m:t>
                              </m:r>
                              <m:r>
                                <a:rPr lang="en-US" altLang="zh-Hans" sz="2000" smtClean="0">
                                  <a:latin typeface="Cambria Math" panose="02040503050406030204" pitchFamily="18" charset="0"/>
                                  <a:sym typeface="Wingdings" pitchFamily="2" charset="2"/>
                                </a:rPr>
                                <m:t>𝑘</m:t>
                              </m:r>
                              <m:r>
                                <a:rPr lang="en-US" altLang="zh-Hans" sz="2000" smtClean="0">
                                  <a:latin typeface="Cambria Math" panose="02040503050406030204" pitchFamily="18" charset="0"/>
                                  <a:sym typeface="Wingdings" pitchFamily="2" charset="2"/>
                                </a:rPr>
                                <m:t>,</m:t>
                              </m:r>
                              <m:r>
                                <a:rPr lang="en-US" altLang="zh-Hans" sz="2000" smtClean="0">
                                  <a:latin typeface="Cambria Math" panose="02040503050406030204" pitchFamily="18" charset="0"/>
                                  <a:sym typeface="Wingdings" pitchFamily="2" charset="2"/>
                                </a:rPr>
                                <m:t>𝑙</m:t>
                              </m:r>
                              <m:r>
                                <a:rPr lang="en-US" altLang="zh-Hans" sz="2000" smtClean="0">
                                  <a:latin typeface="Cambria Math" panose="02040503050406030204" pitchFamily="18" charset="0"/>
                                  <a:sym typeface="Wingdings" pitchFamily="2" charset="2"/>
                                </a:rPr>
                                <m:t>,</m:t>
                              </m:r>
                              <m:r>
                                <a:rPr lang="en-US" altLang="zh-Hans" sz="2000" smtClean="0">
                                  <a:latin typeface="Cambria Math" panose="02040503050406030204" pitchFamily="18" charset="0"/>
                                  <a:sym typeface="Wingdings" pitchFamily="2" charset="2"/>
                                </a:rPr>
                                <m:t>𝑚</m:t>
                              </m:r>
                              <m:r>
                                <a:rPr lang="en-US" altLang="zh-Hans" sz="2000" smtClean="0">
                                  <a:latin typeface="Cambria Math" panose="02040503050406030204" pitchFamily="18" charset="0"/>
                                  <a:sym typeface="Wingdings" pitchFamily="2" charset="2"/>
                                </a:rPr>
                                <m:t>,</m:t>
                              </m:r>
                              <m:r>
                                <a:rPr lang="en-US" altLang="zh-Hans" sz="2000" smtClean="0">
                                  <a:latin typeface="Cambria Math" panose="02040503050406030204" pitchFamily="18" charset="0"/>
                                  <a:sym typeface="Wingdings" pitchFamily="2" charset="2"/>
                                </a:rPr>
                                <m:t>𝑛</m:t>
                              </m:r>
                            </m:sub>
                          </m:sSub>
                          <m:r>
                            <a:rPr lang="en-US" altLang="zh-Hans" sz="2000" smtClean="0">
                              <a:latin typeface="Cambria Math" panose="02040503050406030204" pitchFamily="18" charset="0"/>
                              <a:sym typeface="Wingdings" pitchFamily="2" charset="2"/>
                            </a:rPr>
                            <m:t>]</m:t>
                          </m:r>
                        </m:e>
                      </m:nary>
                    </m:oMath>
                  </m:oMathPara>
                </a14:m>
                <a:endParaRPr lang="en-US" altLang="zh-Hans" sz="2000" dirty="0">
                  <a:latin typeface="Heiti SC Medium" pitchFamily="2" charset="-128"/>
                  <a:ea typeface="Heiti SC Medium" pitchFamily="2" charset="-128"/>
                  <a:sym typeface="Wingdings" pitchFamily="2" charset="2"/>
                </a:endParaRPr>
              </a:p>
            </p:txBody>
          </p:sp>
        </mc:Choice>
        <mc:Fallback xmlns="">
          <p:sp>
            <p:nvSpPr>
              <p:cNvPr id="7" name="矩形 6">
                <a:extLst>
                  <a:ext uri="{FF2B5EF4-FFF2-40B4-BE49-F238E27FC236}">
                    <a16:creationId xmlns:a16="http://schemas.microsoft.com/office/drawing/2014/main" id="{CE75CD9A-291E-394A-9181-1B1DAF6F6CC6}"/>
                  </a:ext>
                </a:extLst>
              </p:cNvPr>
              <p:cNvSpPr>
                <a:spLocks noRot="1" noChangeAspect="1" noMove="1" noResize="1" noEditPoints="1" noAdjustHandles="1" noChangeArrowheads="1" noChangeShapeType="1" noTextEdit="1"/>
              </p:cNvSpPr>
              <p:nvPr/>
            </p:nvSpPr>
            <p:spPr>
              <a:xfrm>
                <a:off x="623392" y="1833700"/>
                <a:ext cx="5544616" cy="1802032"/>
              </a:xfrm>
              <a:prstGeom prst="rect">
                <a:avLst/>
              </a:prstGeom>
              <a:blipFill>
                <a:blip r:embed="rId4"/>
                <a:stretch>
                  <a:fillRect l="-1598" t="-7746" r="-1142" b="-8028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341170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C68263-5315-4D4F-BF73-3B9C6FEB0E48}"/>
              </a:ext>
            </a:extLst>
          </p:cNvPr>
          <p:cNvSpPr>
            <a:spLocks noGrp="1"/>
          </p:cNvSpPr>
          <p:nvPr>
            <p:ph type="title"/>
          </p:nvPr>
        </p:nvSpPr>
        <p:spPr>
          <a:xfrm>
            <a:off x="489857" y="223612"/>
            <a:ext cx="10515600" cy="952046"/>
          </a:xfrm>
        </p:spPr>
        <p:txBody>
          <a:bodyPr/>
          <a:lstStyle/>
          <a:p>
            <a:r>
              <a:rPr kumimoji="1" lang="zh-CN" altLang="en-US" b="1" dirty="0"/>
              <a:t>卷积</a:t>
            </a:r>
          </a:p>
        </p:txBody>
      </p:sp>
      <p:pic>
        <p:nvPicPr>
          <p:cNvPr id="3" name="图片 2">
            <a:extLst>
              <a:ext uri="{FF2B5EF4-FFF2-40B4-BE49-F238E27FC236}">
                <a16:creationId xmlns:a16="http://schemas.microsoft.com/office/drawing/2014/main" id="{5FED1249-8AA9-F74E-827E-3F70B87730EE}"/>
              </a:ext>
            </a:extLst>
          </p:cNvPr>
          <p:cNvPicPr>
            <a:picLocks noChangeAspect="1"/>
          </p:cNvPicPr>
          <p:nvPr/>
        </p:nvPicPr>
        <p:blipFill>
          <a:blip r:embed="rId2"/>
          <a:stretch>
            <a:fillRect/>
          </a:stretch>
        </p:blipFill>
        <p:spPr>
          <a:xfrm>
            <a:off x="652293" y="1680142"/>
            <a:ext cx="5538050" cy="3497716"/>
          </a:xfrm>
          <a:prstGeom prst="rect">
            <a:avLst/>
          </a:prstGeom>
        </p:spPr>
      </p:pic>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E1A0D8AD-5C4A-5F41-B9B3-4B774BC41869}"/>
                  </a:ext>
                </a:extLst>
              </p:cNvPr>
              <p:cNvSpPr txBox="1"/>
              <p:nvPr/>
            </p:nvSpPr>
            <p:spPr>
              <a:xfrm>
                <a:off x="6781799" y="1326469"/>
                <a:ext cx="4659087" cy="4205062"/>
              </a:xfrm>
              <a:prstGeom prst="rect">
                <a:avLst/>
              </a:prstGeom>
              <a:noFill/>
            </p:spPr>
            <p:txBody>
              <a:bodyPr wrap="square" rtlCol="0">
                <a:spAutoFit/>
              </a:bodyPr>
              <a:lstStyle/>
              <a:p>
                <a:pPr>
                  <a:lnSpc>
                    <a:spcPct val="150000"/>
                  </a:lnSpc>
                </a:pPr>
                <a:r>
                  <a:rPr kumimoji="1" lang="zh-CN" altLang="en-US" dirty="0"/>
                  <a:t>考虑把一个小球从某一高度扔到地上，然后从小球的落地点上方再次把球扔下，小球最后落地点距离初始点的水平距离是多少？</a:t>
                </a:r>
                <a:endParaRPr kumimoji="1" lang="en-US" altLang="zh-CN" dirty="0"/>
              </a:p>
              <a:p>
                <a:pPr>
                  <a:lnSpc>
                    <a:spcPct val="150000"/>
                  </a:lnSpc>
                </a:pPr>
                <a:endParaRPr kumimoji="1" lang="en-US" altLang="zh-CN" dirty="0"/>
              </a:p>
              <a:p>
                <a:pPr>
                  <a:lnSpc>
                    <a:spcPct val="150000"/>
                  </a:lnSpc>
                </a:pPr>
                <a:r>
                  <a:rPr kumimoji="1" lang="zh-CN" altLang="en-US" dirty="0"/>
                  <a:t>假设</a:t>
                </a:r>
                <a:r>
                  <a:rPr kumimoji="1" lang="en-US" altLang="zh-CN" dirty="0"/>
                  <a:t>f(a)</a:t>
                </a:r>
                <a:r>
                  <a:rPr kumimoji="1" lang="zh-CN" altLang="en-US" dirty="0"/>
                  <a:t>是第一次抛球落地水平距离的概率分布</a:t>
                </a:r>
                <a:r>
                  <a:rPr kumimoji="1" lang="en-US" altLang="zh-CN" dirty="0"/>
                  <a:t>,g(b)</a:t>
                </a:r>
                <a:r>
                  <a:rPr kumimoji="1" lang="zh-CN" altLang="en-US" dirty="0"/>
                  <a:t>是第二次抛球落地水平距离的概率分布。那么，最后落地点距离初识点的水平距离</a:t>
                </a:r>
                <a:r>
                  <a:rPr kumimoji="1" lang="en-US" altLang="zh-CN" dirty="0"/>
                  <a:t>c = a + b</a:t>
                </a:r>
                <a:r>
                  <a:rPr kumimoji="1" lang="zh-CN" altLang="en-US" dirty="0"/>
                  <a:t>的概率为</a:t>
                </a:r>
                <a:r>
                  <a:rPr kumimoji="1" lang="en-US" altLang="zh-CN" dirty="0"/>
                  <a:t> </a:t>
                </a:r>
                <a14:m>
                  <m:oMath xmlns:m="http://schemas.openxmlformats.org/officeDocument/2006/math">
                    <m:nary>
                      <m:naryPr>
                        <m:chr m:val="∑"/>
                        <m:supHide m:val="on"/>
                        <m:ctrlPr>
                          <a:rPr kumimoji="1" lang="en-US" altLang="zh-CN" i="1" smtClean="0">
                            <a:latin typeface="Cambria Math" panose="02040503050406030204" pitchFamily="18" charset="0"/>
                          </a:rPr>
                        </m:ctrlPr>
                      </m:naryPr>
                      <m:sub>
                        <m:r>
                          <m:rPr>
                            <m:brk m:alnAt="7"/>
                          </m:rPr>
                          <a:rPr kumimoji="1" lang="en-US" altLang="zh-CN" b="0" i="1" smtClean="0">
                            <a:latin typeface="Cambria Math" panose="02040503050406030204" pitchFamily="18" charset="0"/>
                          </a:rPr>
                          <m:t>𝑎</m:t>
                        </m:r>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𝑏</m:t>
                        </m:r>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𝑐</m:t>
                        </m:r>
                      </m:sub>
                      <m:sup/>
                      <m:e>
                        <m:r>
                          <a:rPr kumimoji="1" lang="en-US" altLang="zh-CN" b="0" i="1" smtClean="0">
                            <a:latin typeface="Cambria Math" panose="02040503050406030204" pitchFamily="18" charset="0"/>
                          </a:rPr>
                          <m:t>𝑓</m:t>
                        </m:r>
                        <m:d>
                          <m:dPr>
                            <m:ctrlPr>
                              <a:rPr kumimoji="1" lang="en-US" altLang="zh-CN" b="0" i="1" smtClean="0">
                                <a:latin typeface="Cambria Math" panose="02040503050406030204" pitchFamily="18" charset="0"/>
                              </a:rPr>
                            </m:ctrlPr>
                          </m:dPr>
                          <m:e>
                            <m:r>
                              <a:rPr kumimoji="1" lang="en-US" altLang="zh-CN" b="0" i="1" smtClean="0">
                                <a:latin typeface="Cambria Math" panose="02040503050406030204" pitchFamily="18" charset="0"/>
                              </a:rPr>
                              <m:t>𝑎</m:t>
                            </m:r>
                          </m:e>
                        </m:d>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𝑔</m:t>
                        </m:r>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𝑏</m:t>
                        </m:r>
                        <m:r>
                          <a:rPr kumimoji="1" lang="en-US" altLang="zh-CN" b="0" i="1" smtClean="0">
                            <a:latin typeface="Cambria Math" panose="02040503050406030204" pitchFamily="18" charset="0"/>
                          </a:rPr>
                          <m:t>)</m:t>
                        </m:r>
                      </m:e>
                    </m:nary>
                  </m:oMath>
                </a14:m>
                <a:endParaRPr kumimoji="1" lang="en-US" altLang="zh-CN" dirty="0"/>
              </a:p>
              <a:p>
                <a:pPr>
                  <a:lnSpc>
                    <a:spcPct val="150000"/>
                  </a:lnSpc>
                </a:pPr>
                <a:endParaRPr kumimoji="1" lang="en-US" altLang="zh-CN" dirty="0"/>
              </a:p>
              <a:p>
                <a:pPr>
                  <a:lnSpc>
                    <a:spcPct val="150000"/>
                  </a:lnSpc>
                </a:pPr>
                <a:r>
                  <a:rPr kumimoji="1" lang="zh-CN" altLang="en-US" dirty="0"/>
                  <a:t>也可以写成</a:t>
                </a:r>
                <a14:m>
                  <m:oMath xmlns:m="http://schemas.openxmlformats.org/officeDocument/2006/math">
                    <m:nary>
                      <m:naryPr>
                        <m:chr m:val="∑"/>
                        <m:supHide m:val="on"/>
                        <m:ctrlPr>
                          <a:rPr kumimoji="1" lang="en-US" altLang="zh-CN" i="1">
                            <a:latin typeface="Cambria Math" panose="02040503050406030204" pitchFamily="18" charset="0"/>
                          </a:rPr>
                        </m:ctrlPr>
                      </m:naryPr>
                      <m:sub>
                        <m:r>
                          <m:rPr>
                            <m:brk m:alnAt="7"/>
                          </m:rPr>
                          <a:rPr kumimoji="1" lang="en-US" altLang="zh-CN" i="1">
                            <a:latin typeface="Cambria Math" panose="02040503050406030204" pitchFamily="18" charset="0"/>
                          </a:rPr>
                          <m:t>𝑎</m:t>
                        </m:r>
                      </m:sub>
                      <m:sup/>
                      <m:e>
                        <m:r>
                          <a:rPr kumimoji="1" lang="en-US" altLang="zh-CN" i="1">
                            <a:latin typeface="Cambria Math" panose="02040503050406030204" pitchFamily="18" charset="0"/>
                          </a:rPr>
                          <m:t>𝑓</m:t>
                        </m:r>
                        <m:d>
                          <m:dPr>
                            <m:ctrlPr>
                              <a:rPr kumimoji="1" lang="en-US" altLang="zh-CN" i="1">
                                <a:latin typeface="Cambria Math" panose="02040503050406030204" pitchFamily="18" charset="0"/>
                              </a:rPr>
                            </m:ctrlPr>
                          </m:dPr>
                          <m:e>
                            <m:r>
                              <a:rPr kumimoji="1" lang="en-US" altLang="zh-CN" i="1">
                                <a:latin typeface="Cambria Math" panose="02040503050406030204" pitchFamily="18" charset="0"/>
                              </a:rPr>
                              <m:t>𝑎</m:t>
                            </m:r>
                          </m:e>
                        </m:d>
                        <m:r>
                          <a:rPr kumimoji="1" lang="en-US" altLang="zh-CN" i="1">
                            <a:latin typeface="Cambria Math" panose="02040503050406030204" pitchFamily="18" charset="0"/>
                          </a:rPr>
                          <m:t>∗</m:t>
                        </m:r>
                        <m:r>
                          <a:rPr kumimoji="1" lang="en-US" altLang="zh-CN" i="1">
                            <a:latin typeface="Cambria Math" panose="02040503050406030204" pitchFamily="18" charset="0"/>
                          </a:rPr>
                          <m:t>𝑔</m:t>
                        </m:r>
                        <m:r>
                          <a:rPr kumimoji="1" lang="en-US" altLang="zh-CN" i="1">
                            <a:latin typeface="Cambria Math" panose="02040503050406030204" pitchFamily="18" charset="0"/>
                          </a:rPr>
                          <m:t>(</m:t>
                        </m:r>
                        <m:r>
                          <a:rPr kumimoji="1" lang="en-US" altLang="zh-CN" b="0" i="1" smtClean="0">
                            <a:latin typeface="Cambria Math" panose="02040503050406030204" pitchFamily="18" charset="0"/>
                          </a:rPr>
                          <m:t>𝑐</m:t>
                        </m:r>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𝑎</m:t>
                        </m:r>
                        <m:r>
                          <a:rPr kumimoji="1" lang="en-US" altLang="zh-CN" i="1">
                            <a:latin typeface="Cambria Math" panose="02040503050406030204" pitchFamily="18" charset="0"/>
                          </a:rPr>
                          <m:t>)</m:t>
                        </m:r>
                      </m:e>
                    </m:nary>
                  </m:oMath>
                </a14:m>
                <a:endParaRPr kumimoji="1" lang="en-US" altLang="zh-CN" dirty="0"/>
              </a:p>
            </p:txBody>
          </p:sp>
        </mc:Choice>
        <mc:Fallback xmlns="">
          <p:sp>
            <p:nvSpPr>
              <p:cNvPr id="5" name="文本框 4">
                <a:extLst>
                  <a:ext uri="{FF2B5EF4-FFF2-40B4-BE49-F238E27FC236}">
                    <a16:creationId xmlns:a16="http://schemas.microsoft.com/office/drawing/2014/main" id="{E1A0D8AD-5C4A-5F41-B9B3-4B774BC41869}"/>
                  </a:ext>
                </a:extLst>
              </p:cNvPr>
              <p:cNvSpPr txBox="1">
                <a:spLocks noRot="1" noChangeAspect="1" noMove="1" noResize="1" noEditPoints="1" noAdjustHandles="1" noChangeArrowheads="1" noChangeShapeType="1" noTextEdit="1"/>
              </p:cNvSpPr>
              <p:nvPr/>
            </p:nvSpPr>
            <p:spPr>
              <a:xfrm>
                <a:off x="6781799" y="1326469"/>
                <a:ext cx="4659087" cy="4205062"/>
              </a:xfrm>
              <a:prstGeom prst="rect">
                <a:avLst/>
              </a:prstGeom>
              <a:blipFill>
                <a:blip r:embed="rId3"/>
                <a:stretch>
                  <a:fillRect l="-1087" b="-1381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61552759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75200" y="260648"/>
            <a:ext cx="6240999" cy="871008"/>
          </a:xfrm>
          <a:prstGeom prst="rect">
            <a:avLst/>
          </a:prstGeom>
          <a:noFill/>
        </p:spPr>
        <p:txBody>
          <a:bodyPr wrap="square" rtlCol="0">
            <a:spAutoFit/>
          </a:bodyPr>
          <a:lstStyle/>
          <a:p>
            <a:pPr>
              <a:lnSpc>
                <a:spcPct val="150000"/>
              </a:lnSpc>
            </a:pPr>
            <a:r>
              <a:rPr lang="zh-Hans" altLang="en-US" sz="4000" dirty="0">
                <a:latin typeface="Heiti SC Medium" pitchFamily="2" charset="-128"/>
                <a:ea typeface="Heiti SC Medium" pitchFamily="2" charset="-128"/>
              </a:rPr>
              <a:t>局部连接网络层</a:t>
            </a:r>
            <a:endParaRPr lang="en-US" altLang="zh-Hans" sz="4000" dirty="0">
              <a:latin typeface="Heiti SC Medium" pitchFamily="2" charset="-128"/>
              <a:ea typeface="Heiti SC Medium" pitchFamily="2" charset="-128"/>
            </a:endParaRPr>
          </a:p>
        </p:txBody>
      </p:sp>
      <p:sp>
        <p:nvSpPr>
          <p:cNvPr id="7" name="矩形 6">
            <a:extLst>
              <a:ext uri="{FF2B5EF4-FFF2-40B4-BE49-F238E27FC236}">
                <a16:creationId xmlns:a16="http://schemas.microsoft.com/office/drawing/2014/main" id="{CE75CD9A-291E-394A-9181-1B1DAF6F6CC6}"/>
              </a:ext>
            </a:extLst>
          </p:cNvPr>
          <p:cNvSpPr/>
          <p:nvPr/>
        </p:nvSpPr>
        <p:spPr>
          <a:xfrm>
            <a:off x="623392" y="1833700"/>
            <a:ext cx="5544616" cy="4913653"/>
          </a:xfrm>
          <a:prstGeom prst="rect">
            <a:avLst/>
          </a:prstGeom>
        </p:spPr>
        <p:txBody>
          <a:bodyPr wrap="square">
            <a:spAutoFit/>
          </a:bodyPr>
          <a:lstStyle/>
          <a:p>
            <a:pPr>
              <a:lnSpc>
                <a:spcPct val="150000"/>
              </a:lnSpc>
            </a:pPr>
            <a:endParaRPr lang="en-US" altLang="zh-CN" sz="2400" dirty="0">
              <a:latin typeface="Heiti SC Medium" pitchFamily="2" charset="-128"/>
              <a:ea typeface="Heiti SC Medium" pitchFamily="2" charset="-128"/>
            </a:endParaRPr>
          </a:p>
          <a:p>
            <a:pPr>
              <a:lnSpc>
                <a:spcPct val="150000"/>
              </a:lnSpc>
            </a:pPr>
            <a:endParaRPr lang="en-US" altLang="zh-CN" sz="2400" dirty="0">
              <a:latin typeface="Heiti SC Medium" pitchFamily="2" charset="-128"/>
              <a:ea typeface="Heiti SC Medium" pitchFamily="2" charset="-128"/>
            </a:endParaRPr>
          </a:p>
          <a:p>
            <a:pPr>
              <a:lnSpc>
                <a:spcPct val="150000"/>
              </a:lnSpc>
            </a:pPr>
            <a:r>
              <a:rPr lang="zh-CN" altLang="en-US" sz="2400" dirty="0">
                <a:latin typeface="Heiti SC Medium" pitchFamily="2" charset="-128"/>
                <a:ea typeface="Heiti SC Medium" pitchFamily="2" charset="-128"/>
              </a:rPr>
              <a:t>少量通道间的连接进行建模允许网络使用更少的参数，这降低了存储的消耗以及提高了统计效率，并且减少了前向和反向传播所需要的计算量。</a:t>
            </a:r>
            <a:endParaRPr lang="en-US" altLang="zh-CN" sz="2400" dirty="0">
              <a:latin typeface="Heiti SC Medium" pitchFamily="2" charset="-128"/>
              <a:ea typeface="Heiti SC Medium" pitchFamily="2" charset="-128"/>
            </a:endParaRPr>
          </a:p>
          <a:p>
            <a:pPr>
              <a:lnSpc>
                <a:spcPct val="150000"/>
              </a:lnSpc>
            </a:pPr>
            <a:endParaRPr lang="en-US" altLang="zh-Hans" sz="2400" dirty="0">
              <a:latin typeface="Heiti SC Medium" pitchFamily="2" charset="-128"/>
              <a:ea typeface="Heiti SC Medium" pitchFamily="2" charset="-128"/>
              <a:sym typeface="Wingdings" pitchFamily="2" charset="2"/>
            </a:endParaRPr>
          </a:p>
          <a:p>
            <a:pPr>
              <a:lnSpc>
                <a:spcPct val="150000"/>
              </a:lnSpc>
            </a:pPr>
            <a:endParaRPr lang="en-US" altLang="zh-Hans" sz="2400" dirty="0">
              <a:latin typeface="Heiti SC Medium" pitchFamily="2" charset="-128"/>
              <a:ea typeface="Heiti SC Medium" pitchFamily="2" charset="-128"/>
              <a:sym typeface="Wingdings" pitchFamily="2" charset="2"/>
            </a:endParaRPr>
          </a:p>
          <a:p>
            <a:pPr>
              <a:lnSpc>
                <a:spcPct val="150000"/>
              </a:lnSpc>
            </a:pPr>
            <a:endParaRPr lang="en-US" altLang="zh-Hans" sz="2000" dirty="0">
              <a:latin typeface="Heiti SC Medium" pitchFamily="2" charset="-128"/>
              <a:ea typeface="Heiti SC Medium" pitchFamily="2" charset="-128"/>
              <a:sym typeface="Wingdings" pitchFamily="2" charset="2"/>
            </a:endParaRPr>
          </a:p>
        </p:txBody>
      </p:sp>
      <p:pic>
        <p:nvPicPr>
          <p:cNvPr id="5" name="图片 4">
            <a:extLst>
              <a:ext uri="{FF2B5EF4-FFF2-40B4-BE49-F238E27FC236}">
                <a16:creationId xmlns:a16="http://schemas.microsoft.com/office/drawing/2014/main" id="{69FDA788-8C5C-C541-B95C-52D7A7E0B4C8}"/>
              </a:ext>
            </a:extLst>
          </p:cNvPr>
          <p:cNvPicPr>
            <a:picLocks noChangeAspect="1"/>
          </p:cNvPicPr>
          <p:nvPr/>
        </p:nvPicPr>
        <p:blipFill>
          <a:blip r:embed="rId3"/>
          <a:stretch>
            <a:fillRect/>
          </a:stretch>
        </p:blipFill>
        <p:spPr>
          <a:xfrm>
            <a:off x="7392144" y="0"/>
            <a:ext cx="4399306" cy="6858000"/>
          </a:xfrm>
          <a:prstGeom prst="rect">
            <a:avLst/>
          </a:prstGeom>
        </p:spPr>
      </p:pic>
    </p:spTree>
    <p:extLst>
      <p:ext uri="{BB962C8B-B14F-4D97-AF65-F5344CB8AC3E}">
        <p14:creationId xmlns:p14="http://schemas.microsoft.com/office/powerpoint/2010/main" val="68502671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19337" y="221940"/>
            <a:ext cx="7186986" cy="871008"/>
          </a:xfrm>
          <a:prstGeom prst="rect">
            <a:avLst/>
          </a:prstGeom>
          <a:noFill/>
        </p:spPr>
        <p:txBody>
          <a:bodyPr wrap="square" rtlCol="0">
            <a:spAutoFit/>
          </a:bodyPr>
          <a:lstStyle/>
          <a:p>
            <a:pPr>
              <a:lnSpc>
                <a:spcPct val="150000"/>
              </a:lnSpc>
            </a:pPr>
            <a:r>
              <a:rPr lang="zh-Hans" altLang="en-US" sz="4000" dirty="0">
                <a:latin typeface="Heiti SC Medium" pitchFamily="2" charset="-128"/>
                <a:ea typeface="Heiti SC Medium" pitchFamily="2" charset="-128"/>
                <a:sym typeface="Wingdings" pitchFamily="2" charset="2"/>
              </a:rPr>
              <a:t>平铺卷积（</a:t>
            </a:r>
            <a:r>
              <a:rPr lang="en-US" altLang="zh-Hans" sz="4000" dirty="0">
                <a:latin typeface="Heiti SC Medium" pitchFamily="2" charset="-128"/>
                <a:ea typeface="Heiti SC Medium" pitchFamily="2" charset="-128"/>
                <a:sym typeface="Wingdings" pitchFamily="2" charset="2"/>
              </a:rPr>
              <a:t>tiled</a:t>
            </a:r>
            <a:r>
              <a:rPr lang="zh-Hans" altLang="en-US" sz="4000" dirty="0">
                <a:latin typeface="Heiti SC Medium" pitchFamily="2" charset="-128"/>
                <a:ea typeface="Heiti SC Medium" pitchFamily="2" charset="-128"/>
                <a:sym typeface="Wingdings" pitchFamily="2" charset="2"/>
              </a:rPr>
              <a:t> </a:t>
            </a:r>
            <a:r>
              <a:rPr lang="en-US" altLang="zh-Hans" sz="4000" dirty="0">
                <a:latin typeface="Heiti SC Medium" pitchFamily="2" charset="-128"/>
                <a:ea typeface="Heiti SC Medium" pitchFamily="2" charset="-128"/>
                <a:sym typeface="Wingdings" pitchFamily="2" charset="2"/>
              </a:rPr>
              <a:t>convolution</a:t>
            </a:r>
            <a:r>
              <a:rPr lang="zh-Hans" altLang="en-US" sz="4000" dirty="0">
                <a:latin typeface="Heiti SC Medium" pitchFamily="2" charset="-128"/>
                <a:ea typeface="Heiti SC Medium" pitchFamily="2" charset="-128"/>
                <a:sym typeface="Wingdings" pitchFamily="2" charset="2"/>
              </a:rPr>
              <a:t>）</a:t>
            </a:r>
            <a:endParaRPr lang="en-US" altLang="zh-Hans" sz="4000" dirty="0">
              <a:latin typeface="Heiti SC Medium" pitchFamily="2" charset="-128"/>
              <a:ea typeface="Heiti SC Medium" pitchFamily="2" charset="-128"/>
              <a:sym typeface="Wingdings" pitchFamily="2" charset="2"/>
            </a:endParaRPr>
          </a:p>
        </p:txBody>
      </p:sp>
      <p:pic>
        <p:nvPicPr>
          <p:cNvPr id="3" name="图片 2"/>
          <p:cNvPicPr>
            <a:picLocks noChangeAspect="1"/>
          </p:cNvPicPr>
          <p:nvPr/>
        </p:nvPicPr>
        <p:blipFill>
          <a:blip r:embed="rId3"/>
          <a:stretch>
            <a:fillRect/>
          </a:stretch>
        </p:blipFill>
        <p:spPr>
          <a:xfrm>
            <a:off x="6891277" y="200598"/>
            <a:ext cx="5037466" cy="5924183"/>
          </a:xfrm>
          <a:prstGeom prst="rect">
            <a:avLst/>
          </a:prstGeom>
        </p:spPr>
      </p:pic>
      <p:sp>
        <p:nvSpPr>
          <p:cNvPr id="4" name="文本框 3"/>
          <p:cNvSpPr txBox="1"/>
          <p:nvPr/>
        </p:nvSpPr>
        <p:spPr>
          <a:xfrm>
            <a:off x="6637020" y="6229350"/>
            <a:ext cx="5109845" cy="367665"/>
          </a:xfrm>
          <a:prstGeom prst="rect">
            <a:avLst/>
          </a:prstGeom>
          <a:noFill/>
        </p:spPr>
        <p:txBody>
          <a:bodyPr wrap="square" rtlCol="0">
            <a:spAutoFit/>
          </a:bodyPr>
          <a:lstStyle/>
          <a:p>
            <a:pPr algn="ctr"/>
            <a:r>
              <a:rPr lang="zh-CN" altLang="en-US">
                <a:latin typeface="Heiti SC Medium" pitchFamily="2" charset="-128"/>
                <a:ea typeface="Heiti SC Medium" pitchFamily="2" charset="-128"/>
              </a:rPr>
              <a:t>图</a:t>
            </a:r>
            <a:r>
              <a:rPr lang="en-US" altLang="zh-CN">
                <a:latin typeface="Heiti SC Medium" pitchFamily="2" charset="-128"/>
                <a:ea typeface="Heiti SC Medium" pitchFamily="2" charset="-128"/>
              </a:rPr>
              <a:t>9.</a:t>
            </a:r>
            <a:r>
              <a:rPr lang="en-US" altLang="zh-Hans">
                <a:latin typeface="Heiti SC Medium" pitchFamily="2" charset="-128"/>
                <a:ea typeface="Heiti SC Medium" pitchFamily="2" charset="-128"/>
              </a:rPr>
              <a:t>16</a:t>
            </a:r>
            <a:r>
              <a:rPr lang="en-US" altLang="zh-CN">
                <a:latin typeface="Heiti SC Medium" pitchFamily="2" charset="-128"/>
                <a:ea typeface="Heiti SC Medium" pitchFamily="2" charset="-128"/>
              </a:rPr>
              <a:t> </a:t>
            </a:r>
            <a:r>
              <a:rPr lang="x-none" altLang="zh-CN" dirty="0">
                <a:latin typeface="Heiti SC Medium" pitchFamily="2" charset="-128"/>
                <a:ea typeface="Heiti SC Medium" pitchFamily="2" charset="-128"/>
                <a:sym typeface="+mn-ea"/>
              </a:rPr>
              <a:t>局部连接，平铺卷积和标准卷积的比较</a:t>
            </a:r>
            <a:endParaRPr lang="zh-CN" altLang="en-US" dirty="0">
              <a:latin typeface="Heiti SC Medium" pitchFamily="2" charset="-128"/>
              <a:ea typeface="Heiti SC Medium" pitchFamily="2" charset="-128"/>
            </a:endParaRPr>
          </a:p>
        </p:txBody>
      </p:sp>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9F6E6DF7-4AB9-644E-94B4-0548798A2C0E}"/>
                  </a:ext>
                </a:extLst>
              </p:cNvPr>
              <p:cNvSpPr/>
              <p:nvPr/>
            </p:nvSpPr>
            <p:spPr>
              <a:xfrm>
                <a:off x="1127448" y="1833700"/>
                <a:ext cx="5328592" cy="1709699"/>
              </a:xfrm>
              <a:prstGeom prst="rect">
                <a:avLst/>
              </a:prstGeom>
            </p:spPr>
            <p:txBody>
              <a:bodyPr wrap="square">
                <a:spAutoFit/>
              </a:bodyPr>
              <a:lstStyle/>
              <a:p>
                <a:pPr>
                  <a:lnSpc>
                    <a:spcPct val="150000"/>
                  </a:lnSpc>
                </a:pPr>
                <a:r>
                  <a:rPr lang="zh-Hans" altLang="en-US" sz="2000" dirty="0">
                    <a:latin typeface="Heiti SC Medium" pitchFamily="2" charset="-128"/>
                    <a:ea typeface="Heiti SC Medium" pitchFamily="2" charset="-128"/>
                    <a:sym typeface="Wingdings" pitchFamily="2" charset="2"/>
                  </a:rPr>
                  <a:t>对卷积层和局部连接层进行了折衷</a:t>
                </a:r>
                <a:endParaRPr lang="en-US" altLang="zh-Hans" sz="2000" dirty="0">
                  <a:latin typeface="Heiti SC Medium" pitchFamily="2" charset="-128"/>
                  <a:ea typeface="Heiti SC Medium" pitchFamily="2" charset="-128"/>
                  <a:sym typeface="Wingdings" pitchFamily="2" charset="2"/>
                </a:endParaRPr>
              </a:p>
              <a:p>
                <a:pPr>
                  <a:lnSpc>
                    <a:spcPct val="150000"/>
                  </a:lnSpc>
                </a:pPr>
                <a14:m>
                  <m:oMathPara xmlns:m="http://schemas.openxmlformats.org/officeDocument/2006/math">
                    <m:oMathParaPr>
                      <m:jc m:val="centerGroup"/>
                    </m:oMathParaPr>
                    <m:oMath xmlns:m="http://schemas.openxmlformats.org/officeDocument/2006/math">
                      <m:sSub>
                        <m:sSubPr>
                          <m:ctrlPr>
                            <a:rPr lang="en-US" altLang="zh-Hans" sz="2000" i="1" smtClean="0">
                              <a:latin typeface="Cambria Math" panose="02040503050406030204" pitchFamily="18" charset="0"/>
                              <a:sym typeface="Wingdings" pitchFamily="2" charset="2"/>
                            </a:rPr>
                          </m:ctrlPr>
                        </m:sSubPr>
                        <m:e>
                          <m:r>
                            <m:rPr>
                              <m:sty m:val="p"/>
                            </m:rPr>
                            <a:rPr lang="en-US" altLang="zh-Hans" sz="2000">
                              <a:latin typeface="Cambria Math" panose="02040503050406030204" pitchFamily="18" charset="0"/>
                              <a:sym typeface="Wingdings" pitchFamily="2" charset="2"/>
                            </a:rPr>
                            <m:t>Z</m:t>
                          </m:r>
                        </m:e>
                        <m:sub>
                          <m:r>
                            <a:rPr lang="en-US" altLang="zh-Hans" sz="2000" smtClean="0">
                              <a:latin typeface="Cambria Math" panose="02040503050406030204" pitchFamily="18" charset="0"/>
                              <a:sym typeface="Wingdings" pitchFamily="2" charset="2"/>
                            </a:rPr>
                            <m:t>𝑖</m:t>
                          </m:r>
                          <m:r>
                            <a:rPr lang="en-US" altLang="zh-Hans" sz="2000" smtClean="0">
                              <a:latin typeface="Cambria Math" panose="02040503050406030204" pitchFamily="18" charset="0"/>
                              <a:sym typeface="Wingdings" pitchFamily="2" charset="2"/>
                            </a:rPr>
                            <m:t>,</m:t>
                          </m:r>
                          <m:r>
                            <a:rPr lang="en-US" altLang="zh-Hans" sz="2000" smtClean="0">
                              <a:latin typeface="Cambria Math" panose="02040503050406030204" pitchFamily="18" charset="0"/>
                              <a:sym typeface="Wingdings" pitchFamily="2" charset="2"/>
                            </a:rPr>
                            <m:t>𝑗</m:t>
                          </m:r>
                          <m:r>
                            <a:rPr lang="en-US" altLang="zh-Hans" sz="2000" smtClean="0">
                              <a:latin typeface="Cambria Math" panose="02040503050406030204" pitchFamily="18" charset="0"/>
                              <a:sym typeface="Wingdings" pitchFamily="2" charset="2"/>
                            </a:rPr>
                            <m:t>,</m:t>
                          </m:r>
                          <m:r>
                            <a:rPr lang="en-US" altLang="zh-Hans" sz="2000" smtClean="0">
                              <a:latin typeface="Cambria Math" panose="02040503050406030204" pitchFamily="18" charset="0"/>
                              <a:sym typeface="Wingdings" pitchFamily="2" charset="2"/>
                            </a:rPr>
                            <m:t>𝑘</m:t>
                          </m:r>
                        </m:sub>
                      </m:sSub>
                      <m:r>
                        <a:rPr lang="en-US" altLang="zh-Hans" sz="2000" smtClean="0">
                          <a:latin typeface="Cambria Math" panose="02040503050406030204" pitchFamily="18" charset="0"/>
                          <a:sym typeface="Wingdings" pitchFamily="2" charset="2"/>
                        </a:rPr>
                        <m:t>=</m:t>
                      </m:r>
                      <m:nary>
                        <m:naryPr>
                          <m:chr m:val="∑"/>
                          <m:supHide m:val="on"/>
                          <m:ctrlPr>
                            <a:rPr lang="en-US" altLang="zh-Hans" sz="2000" i="1" smtClean="0">
                              <a:latin typeface="Cambria Math" panose="02040503050406030204" pitchFamily="18" charset="0"/>
                              <a:sym typeface="Wingdings" pitchFamily="2" charset="2"/>
                            </a:rPr>
                          </m:ctrlPr>
                        </m:naryPr>
                        <m:sub>
                          <m:r>
                            <m:rPr>
                              <m:brk m:alnAt="7"/>
                            </m:rPr>
                            <a:rPr lang="en-US" altLang="zh-Hans" sz="2000" smtClean="0">
                              <a:latin typeface="Cambria Math" panose="02040503050406030204" pitchFamily="18" charset="0"/>
                              <a:sym typeface="Wingdings" pitchFamily="2" charset="2"/>
                            </a:rPr>
                            <m:t>𝑙</m:t>
                          </m:r>
                          <m:r>
                            <a:rPr lang="en-US" altLang="zh-Hans" sz="2000" smtClean="0">
                              <a:latin typeface="Cambria Math" panose="02040503050406030204" pitchFamily="18" charset="0"/>
                              <a:sym typeface="Wingdings" pitchFamily="2" charset="2"/>
                            </a:rPr>
                            <m:t>,</m:t>
                          </m:r>
                          <m:r>
                            <a:rPr lang="en-US" altLang="zh-Hans" sz="2000" smtClean="0">
                              <a:latin typeface="Cambria Math" panose="02040503050406030204" pitchFamily="18" charset="0"/>
                              <a:sym typeface="Wingdings" pitchFamily="2" charset="2"/>
                            </a:rPr>
                            <m:t>𝑚</m:t>
                          </m:r>
                          <m:r>
                            <a:rPr lang="en-US" altLang="zh-Hans" sz="2000" smtClean="0">
                              <a:latin typeface="Cambria Math" panose="02040503050406030204" pitchFamily="18" charset="0"/>
                              <a:sym typeface="Wingdings" pitchFamily="2" charset="2"/>
                            </a:rPr>
                            <m:t>,</m:t>
                          </m:r>
                          <m:r>
                            <a:rPr lang="en-US" altLang="zh-Hans" sz="2000" smtClean="0">
                              <a:latin typeface="Cambria Math" panose="02040503050406030204" pitchFamily="18" charset="0"/>
                              <a:sym typeface="Wingdings" pitchFamily="2" charset="2"/>
                            </a:rPr>
                            <m:t>𝑛</m:t>
                          </m:r>
                        </m:sub>
                        <m:sup/>
                        <m:e>
                          <m:r>
                            <a:rPr lang="en-US" altLang="zh-Hans" sz="2000" smtClean="0">
                              <a:latin typeface="Cambria Math" panose="02040503050406030204" pitchFamily="18" charset="0"/>
                              <a:sym typeface="Wingdings" pitchFamily="2" charset="2"/>
                            </a:rPr>
                            <m:t>[</m:t>
                          </m:r>
                          <m:sSub>
                            <m:sSubPr>
                              <m:ctrlPr>
                                <a:rPr lang="en-US" altLang="zh-Hans" sz="2000" i="1" smtClean="0">
                                  <a:latin typeface="Cambria Math" panose="02040503050406030204" pitchFamily="18" charset="0"/>
                                  <a:sym typeface="Wingdings" pitchFamily="2" charset="2"/>
                                </a:rPr>
                              </m:ctrlPr>
                            </m:sSubPr>
                            <m:e>
                              <m:r>
                                <a:rPr lang="en-US" altLang="zh-Hans" sz="2000" smtClean="0">
                                  <a:latin typeface="Cambria Math" panose="02040503050406030204" pitchFamily="18" charset="0"/>
                                  <a:sym typeface="Wingdings" pitchFamily="2" charset="2"/>
                                </a:rPr>
                                <m:t>𝑉</m:t>
                              </m:r>
                            </m:e>
                            <m:sub>
                              <m:r>
                                <a:rPr lang="en-US" altLang="zh-Hans" sz="2000" smtClean="0">
                                  <a:latin typeface="Cambria Math" panose="02040503050406030204" pitchFamily="18" charset="0"/>
                                  <a:sym typeface="Wingdings" pitchFamily="2" charset="2"/>
                                </a:rPr>
                                <m:t>𝑙</m:t>
                              </m:r>
                              <m:r>
                                <a:rPr lang="en-US" altLang="zh-Hans" sz="2000" smtClean="0">
                                  <a:latin typeface="Cambria Math" panose="02040503050406030204" pitchFamily="18" charset="0"/>
                                  <a:sym typeface="Wingdings" pitchFamily="2" charset="2"/>
                                </a:rPr>
                                <m:t>,</m:t>
                              </m:r>
                              <m:r>
                                <a:rPr lang="en-US" altLang="zh-Hans" sz="2000" smtClean="0">
                                  <a:latin typeface="Cambria Math" panose="02040503050406030204" pitchFamily="18" charset="0"/>
                                  <a:sym typeface="Wingdings" pitchFamily="2" charset="2"/>
                                </a:rPr>
                                <m:t>𝑗</m:t>
                              </m:r>
                              <m:r>
                                <a:rPr lang="en-US" altLang="zh-Hans" sz="2000" smtClean="0">
                                  <a:latin typeface="Cambria Math" panose="02040503050406030204" pitchFamily="18" charset="0"/>
                                  <a:sym typeface="Wingdings" pitchFamily="2" charset="2"/>
                                </a:rPr>
                                <m:t>+</m:t>
                              </m:r>
                              <m:r>
                                <a:rPr lang="en-US" altLang="zh-Hans" sz="2000" smtClean="0">
                                  <a:latin typeface="Cambria Math" panose="02040503050406030204" pitchFamily="18" charset="0"/>
                                  <a:sym typeface="Wingdings" pitchFamily="2" charset="2"/>
                                </a:rPr>
                                <m:t>𝑚</m:t>
                              </m:r>
                              <m:r>
                                <a:rPr lang="en-US" altLang="zh-Hans" sz="2000" smtClean="0">
                                  <a:latin typeface="Cambria Math" panose="02040503050406030204" pitchFamily="18" charset="0"/>
                                  <a:sym typeface="Wingdings" pitchFamily="2" charset="2"/>
                                </a:rPr>
                                <m:t>−1,</m:t>
                              </m:r>
                              <m:r>
                                <a:rPr lang="en-US" altLang="zh-Hans" sz="2000" smtClean="0">
                                  <a:latin typeface="Cambria Math" panose="02040503050406030204" pitchFamily="18" charset="0"/>
                                  <a:sym typeface="Wingdings" pitchFamily="2" charset="2"/>
                                </a:rPr>
                                <m:t>𝑘</m:t>
                              </m:r>
                              <m:r>
                                <a:rPr lang="en-US" altLang="zh-Hans" sz="2000" smtClean="0">
                                  <a:latin typeface="Cambria Math" panose="02040503050406030204" pitchFamily="18" charset="0"/>
                                  <a:sym typeface="Wingdings" pitchFamily="2" charset="2"/>
                                </a:rPr>
                                <m:t>+</m:t>
                              </m:r>
                              <m:r>
                                <a:rPr lang="en-US" altLang="zh-Hans" sz="2000" smtClean="0">
                                  <a:latin typeface="Cambria Math" panose="02040503050406030204" pitchFamily="18" charset="0"/>
                                  <a:sym typeface="Wingdings" pitchFamily="2" charset="2"/>
                                </a:rPr>
                                <m:t>𝑛</m:t>
                              </m:r>
                              <m:r>
                                <a:rPr lang="en-US" altLang="zh-Hans" sz="2000" smtClean="0">
                                  <a:latin typeface="Cambria Math" panose="02040503050406030204" pitchFamily="18" charset="0"/>
                                  <a:sym typeface="Wingdings" pitchFamily="2" charset="2"/>
                                </a:rPr>
                                <m:t>−1</m:t>
                              </m:r>
                            </m:sub>
                          </m:sSub>
                          <m:sSub>
                            <m:sSubPr>
                              <m:ctrlPr>
                                <a:rPr lang="en-US" altLang="zh-Hans" sz="2000" i="1" smtClean="0">
                                  <a:latin typeface="Cambria Math" panose="02040503050406030204" pitchFamily="18" charset="0"/>
                                  <a:sym typeface="Wingdings" pitchFamily="2" charset="2"/>
                                </a:rPr>
                              </m:ctrlPr>
                            </m:sSubPr>
                            <m:e>
                              <m:r>
                                <a:rPr lang="en-US" altLang="zh-Hans" sz="2000" smtClean="0">
                                  <a:latin typeface="Cambria Math" panose="02040503050406030204" pitchFamily="18" charset="0"/>
                                  <a:sym typeface="Wingdings" pitchFamily="2" charset="2"/>
                                </a:rPr>
                                <m:t>𝐾</m:t>
                              </m:r>
                            </m:e>
                            <m:sub>
                              <m:r>
                                <a:rPr lang="en-US" altLang="zh-Hans" sz="2000" smtClean="0">
                                  <a:latin typeface="Cambria Math" panose="02040503050406030204" pitchFamily="18" charset="0"/>
                                  <a:sym typeface="Wingdings" pitchFamily="2" charset="2"/>
                                </a:rPr>
                                <m:t>𝑖</m:t>
                              </m:r>
                              <m:r>
                                <a:rPr lang="en-US" altLang="zh-Hans" sz="2000" smtClean="0">
                                  <a:latin typeface="Cambria Math" panose="02040503050406030204" pitchFamily="18" charset="0"/>
                                  <a:sym typeface="Wingdings" pitchFamily="2" charset="2"/>
                                </a:rPr>
                                <m:t>,</m:t>
                              </m:r>
                              <m:r>
                                <a:rPr lang="en-US" altLang="zh-Hans" sz="2000" smtClean="0">
                                  <a:latin typeface="Cambria Math" panose="02040503050406030204" pitchFamily="18" charset="0"/>
                                  <a:sym typeface="Wingdings" pitchFamily="2" charset="2"/>
                                </a:rPr>
                                <m:t>𝑙</m:t>
                              </m:r>
                              <m:r>
                                <a:rPr lang="en-US" altLang="zh-Hans" sz="2000" smtClean="0">
                                  <a:latin typeface="Cambria Math" panose="02040503050406030204" pitchFamily="18" charset="0"/>
                                  <a:sym typeface="Wingdings" pitchFamily="2" charset="2"/>
                                </a:rPr>
                                <m:t>,</m:t>
                              </m:r>
                              <m:r>
                                <a:rPr lang="en-US" altLang="zh-Hans" sz="2000" smtClean="0">
                                  <a:latin typeface="Cambria Math" panose="02040503050406030204" pitchFamily="18" charset="0"/>
                                  <a:sym typeface="Wingdings" pitchFamily="2" charset="2"/>
                                </a:rPr>
                                <m:t>𝑚</m:t>
                              </m:r>
                              <m:r>
                                <a:rPr lang="en-US" altLang="zh-Hans" sz="2000" smtClean="0">
                                  <a:latin typeface="Cambria Math" panose="02040503050406030204" pitchFamily="18" charset="0"/>
                                  <a:sym typeface="Wingdings" pitchFamily="2" charset="2"/>
                                </a:rPr>
                                <m:t>,</m:t>
                              </m:r>
                              <m:r>
                                <a:rPr lang="en-US" altLang="zh-Hans" sz="2000" smtClean="0">
                                  <a:latin typeface="Cambria Math" panose="02040503050406030204" pitchFamily="18" charset="0"/>
                                  <a:sym typeface="Wingdings" pitchFamily="2" charset="2"/>
                                </a:rPr>
                                <m:t>𝑛</m:t>
                              </m:r>
                              <m:r>
                                <a:rPr lang="en-US" altLang="zh-Hans" sz="2000" smtClean="0">
                                  <a:latin typeface="Cambria Math" panose="02040503050406030204" pitchFamily="18" charset="0"/>
                                  <a:sym typeface="Wingdings" pitchFamily="2" charset="2"/>
                                </a:rPr>
                                <m:t>,</m:t>
                              </m:r>
                              <m:r>
                                <a:rPr lang="en-US" altLang="zh-Hans" sz="2000" smtClean="0">
                                  <a:latin typeface="Cambria Math" panose="02040503050406030204" pitchFamily="18" charset="0"/>
                                  <a:sym typeface="Wingdings" pitchFamily="2" charset="2"/>
                                </a:rPr>
                                <m:t>𝑗</m:t>
                              </m:r>
                              <m:r>
                                <a:rPr lang="en-US" altLang="zh-Hans" sz="2000" smtClean="0">
                                  <a:latin typeface="Cambria Math" panose="02040503050406030204" pitchFamily="18" charset="0"/>
                                  <a:sym typeface="Wingdings" pitchFamily="2" charset="2"/>
                                </a:rPr>
                                <m:t>%</m:t>
                              </m:r>
                              <m:r>
                                <a:rPr lang="en-US" altLang="zh-Hans" sz="2000" smtClean="0">
                                  <a:latin typeface="Cambria Math" panose="02040503050406030204" pitchFamily="18" charset="0"/>
                                  <a:sym typeface="Wingdings" pitchFamily="2" charset="2"/>
                                </a:rPr>
                                <m:t>𝑡</m:t>
                              </m:r>
                              <m:r>
                                <a:rPr lang="en-US" altLang="zh-Hans" sz="2000" smtClean="0">
                                  <a:latin typeface="Cambria Math" panose="02040503050406030204" pitchFamily="18" charset="0"/>
                                  <a:sym typeface="Wingdings" pitchFamily="2" charset="2"/>
                                </a:rPr>
                                <m:t>+1,</m:t>
                              </m:r>
                              <m:r>
                                <a:rPr lang="en-US" altLang="zh-Hans" sz="2000" smtClean="0">
                                  <a:latin typeface="Cambria Math" panose="02040503050406030204" pitchFamily="18" charset="0"/>
                                  <a:sym typeface="Wingdings" pitchFamily="2" charset="2"/>
                                </a:rPr>
                                <m:t>𝑘</m:t>
                              </m:r>
                              <m:r>
                                <a:rPr lang="en-US" altLang="zh-Hans" sz="2000" smtClean="0">
                                  <a:latin typeface="Cambria Math" panose="02040503050406030204" pitchFamily="18" charset="0"/>
                                  <a:sym typeface="Wingdings" pitchFamily="2" charset="2"/>
                                </a:rPr>
                                <m:t>%</m:t>
                              </m:r>
                              <m:r>
                                <a:rPr lang="en-US" altLang="zh-Hans" sz="2000" smtClean="0">
                                  <a:latin typeface="Cambria Math" panose="02040503050406030204" pitchFamily="18" charset="0"/>
                                  <a:sym typeface="Wingdings" pitchFamily="2" charset="2"/>
                                </a:rPr>
                                <m:t>𝑡</m:t>
                              </m:r>
                              <m:r>
                                <a:rPr lang="en-US" altLang="zh-Hans" sz="2000" smtClean="0">
                                  <a:latin typeface="Cambria Math" panose="02040503050406030204" pitchFamily="18" charset="0"/>
                                  <a:sym typeface="Wingdings" pitchFamily="2" charset="2"/>
                                </a:rPr>
                                <m:t>+1</m:t>
                              </m:r>
                            </m:sub>
                          </m:sSub>
                          <m:r>
                            <a:rPr lang="en-US" altLang="zh-Hans" sz="2000" smtClean="0">
                              <a:latin typeface="Cambria Math" panose="02040503050406030204" pitchFamily="18" charset="0"/>
                              <a:sym typeface="Wingdings" pitchFamily="2" charset="2"/>
                            </a:rPr>
                            <m:t>]</m:t>
                          </m:r>
                        </m:e>
                      </m:nary>
                    </m:oMath>
                  </m:oMathPara>
                </a14:m>
                <a:endParaRPr lang="en-US" altLang="zh-Hans" sz="2000" dirty="0">
                  <a:latin typeface="Heiti SC Medium" pitchFamily="2" charset="-128"/>
                  <a:ea typeface="Heiti SC Medium" pitchFamily="2" charset="-128"/>
                  <a:sym typeface="Wingdings" pitchFamily="2" charset="2"/>
                </a:endParaRPr>
              </a:p>
            </p:txBody>
          </p:sp>
        </mc:Choice>
        <mc:Fallback xmlns="">
          <p:sp>
            <p:nvSpPr>
              <p:cNvPr id="5" name="矩形 4">
                <a:extLst>
                  <a:ext uri="{FF2B5EF4-FFF2-40B4-BE49-F238E27FC236}">
                    <a16:creationId xmlns:a16="http://schemas.microsoft.com/office/drawing/2014/main" id="{9F6E6DF7-4AB9-644E-94B4-0548798A2C0E}"/>
                  </a:ext>
                </a:extLst>
              </p:cNvPr>
              <p:cNvSpPr>
                <a:spLocks noRot="1" noChangeAspect="1" noMove="1" noResize="1" noEditPoints="1" noAdjustHandles="1" noChangeArrowheads="1" noChangeShapeType="1" noTextEdit="1"/>
              </p:cNvSpPr>
              <p:nvPr/>
            </p:nvSpPr>
            <p:spPr>
              <a:xfrm>
                <a:off x="1127448" y="1833700"/>
                <a:ext cx="5328592" cy="1709699"/>
              </a:xfrm>
              <a:prstGeom prst="rect">
                <a:avLst/>
              </a:prstGeom>
              <a:blipFill>
                <a:blip r:embed="rId4"/>
                <a:stretch>
                  <a:fillRect l="-1190" t="-13333" b="-8444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5325483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19336" y="221940"/>
            <a:ext cx="9073007" cy="871008"/>
          </a:xfrm>
          <a:prstGeom prst="rect">
            <a:avLst/>
          </a:prstGeom>
          <a:noFill/>
        </p:spPr>
        <p:txBody>
          <a:bodyPr wrap="square" rtlCol="0">
            <a:spAutoFit/>
          </a:bodyPr>
          <a:lstStyle/>
          <a:p>
            <a:pPr>
              <a:lnSpc>
                <a:spcPct val="150000"/>
              </a:lnSpc>
            </a:pPr>
            <a:r>
              <a:rPr lang="zh-CN" altLang="en-US" sz="4000" dirty="0">
                <a:latin typeface="Heiti SC Medium" pitchFamily="2" charset="-128"/>
                <a:ea typeface="Heiti SC Medium" pitchFamily="2" charset="-128"/>
                <a:sym typeface="Wingdings" pitchFamily="2" charset="2"/>
              </a:rPr>
              <a:t>转置卷积</a:t>
            </a:r>
            <a:r>
              <a:rPr lang="zh-Hans" altLang="en-US" sz="4000" dirty="0">
                <a:latin typeface="Heiti SC Medium" pitchFamily="2" charset="-128"/>
                <a:ea typeface="Heiti SC Medium" pitchFamily="2" charset="-128"/>
                <a:sym typeface="Wingdings" pitchFamily="2" charset="2"/>
              </a:rPr>
              <a:t>（</a:t>
            </a:r>
            <a:r>
              <a:rPr lang="en-US" altLang="zh-Hans" sz="4000" dirty="0">
                <a:latin typeface="Heiti SC Medium" pitchFamily="2" charset="-128"/>
                <a:ea typeface="Heiti SC Medium" pitchFamily="2" charset="-128"/>
                <a:sym typeface="Wingdings" pitchFamily="2" charset="2"/>
              </a:rPr>
              <a:t> transposed convolution</a:t>
            </a:r>
            <a:r>
              <a:rPr lang="zh-Hans" altLang="en-US" sz="4000" dirty="0">
                <a:latin typeface="Heiti SC Medium" pitchFamily="2" charset="-128"/>
                <a:ea typeface="Heiti SC Medium" pitchFamily="2" charset="-128"/>
                <a:sym typeface="Wingdings" pitchFamily="2" charset="2"/>
              </a:rPr>
              <a:t>）</a:t>
            </a:r>
            <a:endParaRPr lang="en-US" altLang="zh-Hans" sz="4000" dirty="0">
              <a:latin typeface="Heiti SC Medium" pitchFamily="2" charset="-128"/>
              <a:ea typeface="Heiti SC Medium" pitchFamily="2" charset="-128"/>
              <a:sym typeface="Wingdings" pitchFamily="2" charset="2"/>
            </a:endParaRPr>
          </a:p>
        </p:txBody>
      </p:sp>
      <p:pic>
        <p:nvPicPr>
          <p:cNvPr id="6" name="图片 5">
            <a:extLst>
              <a:ext uri="{FF2B5EF4-FFF2-40B4-BE49-F238E27FC236}">
                <a16:creationId xmlns:a16="http://schemas.microsoft.com/office/drawing/2014/main" id="{CA574DB5-D912-D243-AF5A-CC6D5128F395}"/>
              </a:ext>
            </a:extLst>
          </p:cNvPr>
          <p:cNvPicPr>
            <a:picLocks noChangeAspect="1"/>
          </p:cNvPicPr>
          <p:nvPr/>
        </p:nvPicPr>
        <p:blipFill>
          <a:blip r:embed="rId3"/>
          <a:stretch>
            <a:fillRect/>
          </a:stretch>
        </p:blipFill>
        <p:spPr>
          <a:xfrm>
            <a:off x="479376" y="1202071"/>
            <a:ext cx="11493500" cy="5626100"/>
          </a:xfrm>
          <a:prstGeom prst="rect">
            <a:avLst/>
          </a:prstGeom>
        </p:spPr>
      </p:pic>
    </p:spTree>
    <p:extLst>
      <p:ext uri="{BB962C8B-B14F-4D97-AF65-F5344CB8AC3E}">
        <p14:creationId xmlns:p14="http://schemas.microsoft.com/office/powerpoint/2010/main" val="31771668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19336" y="221940"/>
            <a:ext cx="9073007" cy="871008"/>
          </a:xfrm>
          <a:prstGeom prst="rect">
            <a:avLst/>
          </a:prstGeom>
          <a:noFill/>
        </p:spPr>
        <p:txBody>
          <a:bodyPr wrap="square" rtlCol="0">
            <a:spAutoFit/>
          </a:bodyPr>
          <a:lstStyle/>
          <a:p>
            <a:pPr>
              <a:lnSpc>
                <a:spcPct val="150000"/>
              </a:lnSpc>
            </a:pPr>
            <a:r>
              <a:rPr lang="zh-CN" altLang="en-US" sz="4000" dirty="0">
                <a:latin typeface="Heiti SC Medium" pitchFamily="2" charset="-128"/>
                <a:ea typeface="Heiti SC Medium" pitchFamily="2" charset="-128"/>
                <a:sym typeface="Wingdings" pitchFamily="2" charset="2"/>
              </a:rPr>
              <a:t>转置卷积</a:t>
            </a:r>
            <a:r>
              <a:rPr lang="zh-Hans" altLang="en-US" sz="4000" dirty="0">
                <a:latin typeface="Heiti SC Medium" pitchFamily="2" charset="-128"/>
                <a:ea typeface="Heiti SC Medium" pitchFamily="2" charset="-128"/>
                <a:sym typeface="Wingdings" pitchFamily="2" charset="2"/>
              </a:rPr>
              <a:t>（</a:t>
            </a:r>
            <a:r>
              <a:rPr lang="en-US" altLang="zh-Hans" sz="4000" dirty="0">
                <a:latin typeface="Heiti SC Medium" pitchFamily="2" charset="-128"/>
                <a:ea typeface="Heiti SC Medium" pitchFamily="2" charset="-128"/>
                <a:sym typeface="Wingdings" pitchFamily="2" charset="2"/>
              </a:rPr>
              <a:t> transposed convolution</a:t>
            </a:r>
            <a:r>
              <a:rPr lang="zh-Hans" altLang="en-US" sz="4000" dirty="0">
                <a:latin typeface="Heiti SC Medium" pitchFamily="2" charset="-128"/>
                <a:ea typeface="Heiti SC Medium" pitchFamily="2" charset="-128"/>
                <a:sym typeface="Wingdings" pitchFamily="2" charset="2"/>
              </a:rPr>
              <a:t>）</a:t>
            </a:r>
            <a:endParaRPr lang="en-US" altLang="zh-Hans" sz="4000" dirty="0">
              <a:latin typeface="Heiti SC Medium" pitchFamily="2" charset="-128"/>
              <a:ea typeface="Heiti SC Medium" pitchFamily="2" charset="-128"/>
              <a:sym typeface="Wingdings" pitchFamily="2" charset="2"/>
            </a:endParaRPr>
          </a:p>
        </p:txBody>
      </p:sp>
      <p:sp>
        <p:nvSpPr>
          <p:cNvPr id="5" name="矩形 4">
            <a:extLst>
              <a:ext uri="{FF2B5EF4-FFF2-40B4-BE49-F238E27FC236}">
                <a16:creationId xmlns:a16="http://schemas.microsoft.com/office/drawing/2014/main" id="{69FDA8A1-5EAA-7E49-BDFD-A53B89FCEA78}"/>
              </a:ext>
            </a:extLst>
          </p:cNvPr>
          <p:cNvSpPr/>
          <p:nvPr/>
        </p:nvSpPr>
        <p:spPr>
          <a:xfrm>
            <a:off x="622169" y="1387905"/>
            <a:ext cx="9735999" cy="523220"/>
          </a:xfrm>
          <a:prstGeom prst="rect">
            <a:avLst/>
          </a:prstGeom>
        </p:spPr>
        <p:txBody>
          <a:bodyPr wrap="none">
            <a:spAutoFit/>
          </a:bodyPr>
          <a:lstStyle/>
          <a:p>
            <a:r>
              <a:rPr lang="zh-Hans" altLang="en-US" sz="2800" dirty="0">
                <a:latin typeface="Heiti SC Medium" pitchFamily="2" charset="-128"/>
                <a:ea typeface="Heiti SC Medium" pitchFamily="2" charset="-128"/>
              </a:rPr>
              <a:t>有效（</a:t>
            </a:r>
            <a:r>
              <a:rPr lang="en-US" altLang="zh-Hans" sz="2800" dirty="0">
                <a:latin typeface="Heiti SC Medium" pitchFamily="2" charset="-128"/>
                <a:ea typeface="Heiti SC Medium" pitchFamily="2" charset="-128"/>
              </a:rPr>
              <a:t>valid</a:t>
            </a:r>
            <a:r>
              <a:rPr lang="zh-Hans" altLang="en-US" sz="2800" dirty="0">
                <a:latin typeface="Heiti SC Medium" pitchFamily="2" charset="-128"/>
                <a:ea typeface="Heiti SC Medium" pitchFamily="2" charset="-128"/>
              </a:rPr>
              <a:t>）卷积</a:t>
            </a:r>
            <a:r>
              <a:rPr lang="en-US" altLang="zh-Hans" sz="2800" dirty="0">
                <a:latin typeface="Heiti SC Medium" pitchFamily="2" charset="-128"/>
                <a:ea typeface="Heiti SC Medium" pitchFamily="2" charset="-128"/>
              </a:rPr>
              <a:t>.  (No </a:t>
            </a:r>
            <a:r>
              <a:rPr lang="en" altLang="zh-CN" sz="2800" dirty="0"/>
              <a:t>Zero padding, unit strides, transposed</a:t>
            </a:r>
            <a:r>
              <a:rPr lang="en-US" altLang="zh-Hans" sz="2800" dirty="0">
                <a:latin typeface="Heiti SC Medium" pitchFamily="2" charset="-128"/>
                <a:ea typeface="Heiti SC Medium" pitchFamily="2" charset="-128"/>
              </a:rPr>
              <a:t>)</a:t>
            </a:r>
            <a:endParaRPr lang="zh-CN" altLang="en-US" sz="2800" dirty="0"/>
          </a:p>
        </p:txBody>
      </p:sp>
      <p:pic>
        <p:nvPicPr>
          <p:cNvPr id="8" name="图片 7">
            <a:extLst>
              <a:ext uri="{FF2B5EF4-FFF2-40B4-BE49-F238E27FC236}">
                <a16:creationId xmlns:a16="http://schemas.microsoft.com/office/drawing/2014/main" id="{F1345C3A-076D-5945-A76C-D15E8375CF23}"/>
              </a:ext>
            </a:extLst>
          </p:cNvPr>
          <p:cNvPicPr>
            <a:picLocks noChangeAspect="1"/>
          </p:cNvPicPr>
          <p:nvPr/>
        </p:nvPicPr>
        <p:blipFill>
          <a:blip r:embed="rId3"/>
          <a:stretch>
            <a:fillRect/>
          </a:stretch>
        </p:blipFill>
        <p:spPr>
          <a:xfrm>
            <a:off x="1271464" y="3535834"/>
            <a:ext cx="9261634" cy="3322166"/>
          </a:xfrm>
          <a:prstGeom prst="rect">
            <a:avLst/>
          </a:prstGeom>
        </p:spPr>
      </p:pic>
      <p:pic>
        <p:nvPicPr>
          <p:cNvPr id="9" name="图片 8">
            <a:extLst>
              <a:ext uri="{FF2B5EF4-FFF2-40B4-BE49-F238E27FC236}">
                <a16:creationId xmlns:a16="http://schemas.microsoft.com/office/drawing/2014/main" id="{11DE41A4-98C9-A54E-8B38-605DEEADED15}"/>
              </a:ext>
            </a:extLst>
          </p:cNvPr>
          <p:cNvPicPr>
            <a:picLocks noChangeAspect="1"/>
          </p:cNvPicPr>
          <p:nvPr/>
        </p:nvPicPr>
        <p:blipFill>
          <a:blip r:embed="rId4"/>
          <a:stretch>
            <a:fillRect/>
          </a:stretch>
        </p:blipFill>
        <p:spPr>
          <a:xfrm>
            <a:off x="1919536" y="2038207"/>
            <a:ext cx="6984775" cy="1358900"/>
          </a:xfrm>
          <a:prstGeom prst="rect">
            <a:avLst/>
          </a:prstGeom>
        </p:spPr>
      </p:pic>
    </p:spTree>
    <p:extLst>
      <p:ext uri="{BB962C8B-B14F-4D97-AF65-F5344CB8AC3E}">
        <p14:creationId xmlns:p14="http://schemas.microsoft.com/office/powerpoint/2010/main" val="33874725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19336" y="221940"/>
            <a:ext cx="9073007" cy="871008"/>
          </a:xfrm>
          <a:prstGeom prst="rect">
            <a:avLst/>
          </a:prstGeom>
          <a:noFill/>
        </p:spPr>
        <p:txBody>
          <a:bodyPr wrap="square" rtlCol="0">
            <a:spAutoFit/>
          </a:bodyPr>
          <a:lstStyle/>
          <a:p>
            <a:pPr>
              <a:lnSpc>
                <a:spcPct val="150000"/>
              </a:lnSpc>
            </a:pPr>
            <a:r>
              <a:rPr lang="zh-CN" altLang="en-US" sz="4000" dirty="0">
                <a:latin typeface="Heiti SC Medium" pitchFamily="2" charset="-128"/>
                <a:ea typeface="Heiti SC Medium" pitchFamily="2" charset="-128"/>
                <a:sym typeface="Wingdings" pitchFamily="2" charset="2"/>
              </a:rPr>
              <a:t>转置卷积</a:t>
            </a:r>
            <a:r>
              <a:rPr lang="zh-Hans" altLang="en-US" sz="4000" dirty="0">
                <a:latin typeface="Heiti SC Medium" pitchFamily="2" charset="-128"/>
                <a:ea typeface="Heiti SC Medium" pitchFamily="2" charset="-128"/>
                <a:sym typeface="Wingdings" pitchFamily="2" charset="2"/>
              </a:rPr>
              <a:t>（</a:t>
            </a:r>
            <a:r>
              <a:rPr lang="en-US" altLang="zh-Hans" sz="4000" dirty="0">
                <a:latin typeface="Heiti SC Medium" pitchFamily="2" charset="-128"/>
                <a:ea typeface="Heiti SC Medium" pitchFamily="2" charset="-128"/>
                <a:sym typeface="Wingdings" pitchFamily="2" charset="2"/>
              </a:rPr>
              <a:t> transposed convolution</a:t>
            </a:r>
            <a:r>
              <a:rPr lang="zh-Hans" altLang="en-US" sz="4000" dirty="0">
                <a:latin typeface="Heiti SC Medium" pitchFamily="2" charset="-128"/>
                <a:ea typeface="Heiti SC Medium" pitchFamily="2" charset="-128"/>
                <a:sym typeface="Wingdings" pitchFamily="2" charset="2"/>
              </a:rPr>
              <a:t>）</a:t>
            </a:r>
            <a:endParaRPr lang="en-US" altLang="zh-Hans" sz="4000" dirty="0">
              <a:latin typeface="Heiti SC Medium" pitchFamily="2" charset="-128"/>
              <a:ea typeface="Heiti SC Medium" pitchFamily="2" charset="-128"/>
              <a:sym typeface="Wingdings" pitchFamily="2" charset="2"/>
            </a:endParaRPr>
          </a:p>
        </p:txBody>
      </p:sp>
      <p:sp>
        <p:nvSpPr>
          <p:cNvPr id="5" name="矩形 4">
            <a:extLst>
              <a:ext uri="{FF2B5EF4-FFF2-40B4-BE49-F238E27FC236}">
                <a16:creationId xmlns:a16="http://schemas.microsoft.com/office/drawing/2014/main" id="{69FDA8A1-5EAA-7E49-BDFD-A53B89FCEA78}"/>
              </a:ext>
            </a:extLst>
          </p:cNvPr>
          <p:cNvSpPr/>
          <p:nvPr/>
        </p:nvSpPr>
        <p:spPr>
          <a:xfrm>
            <a:off x="911423" y="1387905"/>
            <a:ext cx="9634937" cy="523220"/>
          </a:xfrm>
          <a:prstGeom prst="rect">
            <a:avLst/>
          </a:prstGeom>
        </p:spPr>
        <p:txBody>
          <a:bodyPr wrap="square">
            <a:spAutoFit/>
          </a:bodyPr>
          <a:lstStyle/>
          <a:p>
            <a:r>
              <a:rPr lang="en-US" altLang="zh-Hans" sz="2800" dirty="0">
                <a:latin typeface="Heiti SC Medium" pitchFamily="2" charset="-128"/>
                <a:ea typeface="Heiti SC Medium" pitchFamily="2" charset="-128"/>
              </a:rPr>
              <a:t>  ( </a:t>
            </a:r>
            <a:r>
              <a:rPr lang="en" altLang="zh-Hans" sz="2800" dirty="0">
                <a:latin typeface="Heiti SC Medium" pitchFamily="2" charset="-128"/>
                <a:ea typeface="Heiti SC Medium" pitchFamily="2" charset="-128"/>
              </a:rPr>
              <a:t>z</a:t>
            </a:r>
            <a:r>
              <a:rPr lang="en" altLang="zh-CN" sz="2800" dirty="0"/>
              <a:t>ero padding, unit strides, transposed</a:t>
            </a:r>
            <a:r>
              <a:rPr lang="en-US" altLang="zh-Hans" sz="2800" dirty="0">
                <a:latin typeface="Heiti SC Medium" pitchFamily="2" charset="-128"/>
                <a:ea typeface="Heiti SC Medium" pitchFamily="2" charset="-128"/>
              </a:rPr>
              <a:t>)</a:t>
            </a:r>
            <a:endParaRPr lang="zh-CN" altLang="en-US" sz="2800" dirty="0"/>
          </a:p>
        </p:txBody>
      </p:sp>
      <p:pic>
        <p:nvPicPr>
          <p:cNvPr id="10" name="图片 9">
            <a:extLst>
              <a:ext uri="{FF2B5EF4-FFF2-40B4-BE49-F238E27FC236}">
                <a16:creationId xmlns:a16="http://schemas.microsoft.com/office/drawing/2014/main" id="{11BB5B2C-84BF-E74A-8318-5A6920495DD9}"/>
              </a:ext>
            </a:extLst>
          </p:cNvPr>
          <p:cNvPicPr>
            <a:picLocks noChangeAspect="1"/>
          </p:cNvPicPr>
          <p:nvPr/>
        </p:nvPicPr>
        <p:blipFill>
          <a:blip r:embed="rId3"/>
          <a:stretch>
            <a:fillRect/>
          </a:stretch>
        </p:blipFill>
        <p:spPr>
          <a:xfrm>
            <a:off x="1487488" y="3401362"/>
            <a:ext cx="8568952" cy="3456638"/>
          </a:xfrm>
          <a:prstGeom prst="rect">
            <a:avLst/>
          </a:prstGeom>
        </p:spPr>
      </p:pic>
      <p:pic>
        <p:nvPicPr>
          <p:cNvPr id="11" name="图片 10">
            <a:extLst>
              <a:ext uri="{FF2B5EF4-FFF2-40B4-BE49-F238E27FC236}">
                <a16:creationId xmlns:a16="http://schemas.microsoft.com/office/drawing/2014/main" id="{4F902E4C-DE6C-5845-915B-15162410419C}"/>
              </a:ext>
            </a:extLst>
          </p:cNvPr>
          <p:cNvPicPr>
            <a:picLocks noChangeAspect="1"/>
          </p:cNvPicPr>
          <p:nvPr/>
        </p:nvPicPr>
        <p:blipFill>
          <a:blip r:embed="rId4"/>
          <a:stretch>
            <a:fillRect/>
          </a:stretch>
        </p:blipFill>
        <p:spPr>
          <a:xfrm>
            <a:off x="2351584" y="2105961"/>
            <a:ext cx="6480720" cy="1612277"/>
          </a:xfrm>
          <a:prstGeom prst="rect">
            <a:avLst/>
          </a:prstGeom>
        </p:spPr>
      </p:pic>
    </p:spTree>
    <p:extLst>
      <p:ext uri="{BB962C8B-B14F-4D97-AF65-F5344CB8AC3E}">
        <p14:creationId xmlns:p14="http://schemas.microsoft.com/office/powerpoint/2010/main" val="19556996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19336" y="221940"/>
            <a:ext cx="9073007" cy="871008"/>
          </a:xfrm>
          <a:prstGeom prst="rect">
            <a:avLst/>
          </a:prstGeom>
          <a:noFill/>
        </p:spPr>
        <p:txBody>
          <a:bodyPr wrap="square" rtlCol="0">
            <a:spAutoFit/>
          </a:bodyPr>
          <a:lstStyle/>
          <a:p>
            <a:pPr>
              <a:lnSpc>
                <a:spcPct val="150000"/>
              </a:lnSpc>
            </a:pPr>
            <a:r>
              <a:rPr lang="zh-CN" altLang="en-US" sz="4000" dirty="0">
                <a:latin typeface="Heiti SC Medium" pitchFamily="2" charset="-128"/>
                <a:ea typeface="Heiti SC Medium" pitchFamily="2" charset="-128"/>
                <a:sym typeface="Wingdings" pitchFamily="2" charset="2"/>
              </a:rPr>
              <a:t>转置卷积</a:t>
            </a:r>
            <a:r>
              <a:rPr lang="zh-Hans" altLang="en-US" sz="4000" dirty="0">
                <a:latin typeface="Heiti SC Medium" pitchFamily="2" charset="-128"/>
                <a:ea typeface="Heiti SC Medium" pitchFamily="2" charset="-128"/>
                <a:sym typeface="Wingdings" pitchFamily="2" charset="2"/>
              </a:rPr>
              <a:t>（</a:t>
            </a:r>
            <a:r>
              <a:rPr lang="en-US" altLang="zh-Hans" sz="4000" dirty="0">
                <a:latin typeface="Heiti SC Medium" pitchFamily="2" charset="-128"/>
                <a:ea typeface="Heiti SC Medium" pitchFamily="2" charset="-128"/>
                <a:sym typeface="Wingdings" pitchFamily="2" charset="2"/>
              </a:rPr>
              <a:t> transposed convolution</a:t>
            </a:r>
            <a:r>
              <a:rPr lang="zh-Hans" altLang="en-US" sz="4000" dirty="0">
                <a:latin typeface="Heiti SC Medium" pitchFamily="2" charset="-128"/>
                <a:ea typeface="Heiti SC Medium" pitchFamily="2" charset="-128"/>
                <a:sym typeface="Wingdings" pitchFamily="2" charset="2"/>
              </a:rPr>
              <a:t>）</a:t>
            </a:r>
            <a:endParaRPr lang="en-US" altLang="zh-Hans" sz="4000" dirty="0">
              <a:latin typeface="Heiti SC Medium" pitchFamily="2" charset="-128"/>
              <a:ea typeface="Heiti SC Medium" pitchFamily="2" charset="-128"/>
              <a:sym typeface="Wingdings" pitchFamily="2" charset="2"/>
            </a:endParaRPr>
          </a:p>
        </p:txBody>
      </p:sp>
      <p:sp>
        <p:nvSpPr>
          <p:cNvPr id="5" name="矩形 4">
            <a:extLst>
              <a:ext uri="{FF2B5EF4-FFF2-40B4-BE49-F238E27FC236}">
                <a16:creationId xmlns:a16="http://schemas.microsoft.com/office/drawing/2014/main" id="{69FDA8A1-5EAA-7E49-BDFD-A53B89FCEA78}"/>
              </a:ext>
            </a:extLst>
          </p:cNvPr>
          <p:cNvSpPr/>
          <p:nvPr/>
        </p:nvSpPr>
        <p:spPr>
          <a:xfrm>
            <a:off x="622169" y="1387905"/>
            <a:ext cx="9435275" cy="523220"/>
          </a:xfrm>
          <a:prstGeom prst="rect">
            <a:avLst/>
          </a:prstGeom>
        </p:spPr>
        <p:txBody>
          <a:bodyPr wrap="none">
            <a:spAutoFit/>
          </a:bodyPr>
          <a:lstStyle/>
          <a:p>
            <a:r>
              <a:rPr lang="zh-CN" altLang="en-US" sz="2800" dirty="0">
                <a:latin typeface="Heiti SC Medium" pitchFamily="2" charset="-128"/>
                <a:ea typeface="Heiti SC Medium" pitchFamily="2" charset="-128"/>
              </a:rPr>
              <a:t>相同</a:t>
            </a:r>
            <a:r>
              <a:rPr lang="zh-Hans" altLang="en-US" sz="2800" dirty="0">
                <a:latin typeface="Heiti SC Medium" pitchFamily="2" charset="-128"/>
                <a:ea typeface="Heiti SC Medium" pitchFamily="2" charset="-128"/>
              </a:rPr>
              <a:t>（</a:t>
            </a:r>
            <a:r>
              <a:rPr lang="en-US" altLang="zh-Hans" sz="2800" dirty="0">
                <a:latin typeface="Heiti SC Medium" pitchFamily="2" charset="-128"/>
                <a:ea typeface="Heiti SC Medium" pitchFamily="2" charset="-128"/>
              </a:rPr>
              <a:t>same</a:t>
            </a:r>
            <a:r>
              <a:rPr lang="zh-Hans" altLang="en-US" sz="2800" dirty="0">
                <a:latin typeface="Heiti SC Medium" pitchFamily="2" charset="-128"/>
                <a:ea typeface="Heiti SC Medium" pitchFamily="2" charset="-128"/>
              </a:rPr>
              <a:t>）卷积</a:t>
            </a:r>
            <a:r>
              <a:rPr lang="en-US" altLang="zh-Hans" sz="2800" dirty="0">
                <a:latin typeface="Heiti SC Medium" pitchFamily="2" charset="-128"/>
                <a:ea typeface="Heiti SC Medium" pitchFamily="2" charset="-128"/>
              </a:rPr>
              <a:t>.  ( </a:t>
            </a:r>
            <a:r>
              <a:rPr lang="en" altLang="zh-Hans" sz="2800" dirty="0">
                <a:latin typeface="Heiti SC Medium" pitchFamily="2" charset="-128"/>
                <a:ea typeface="Heiti SC Medium" pitchFamily="2" charset="-128"/>
              </a:rPr>
              <a:t>z</a:t>
            </a:r>
            <a:r>
              <a:rPr lang="en" altLang="zh-CN" sz="2800" dirty="0"/>
              <a:t>ero padding, unit strides, transposed</a:t>
            </a:r>
            <a:r>
              <a:rPr lang="en-US" altLang="zh-Hans" sz="2800" dirty="0">
                <a:latin typeface="Heiti SC Medium" pitchFamily="2" charset="-128"/>
                <a:ea typeface="Heiti SC Medium" pitchFamily="2" charset="-128"/>
              </a:rPr>
              <a:t>)</a:t>
            </a:r>
            <a:endParaRPr lang="zh-CN" altLang="en-US" sz="2800" dirty="0"/>
          </a:p>
        </p:txBody>
      </p:sp>
      <p:pic>
        <p:nvPicPr>
          <p:cNvPr id="4" name="图片 3">
            <a:extLst>
              <a:ext uri="{FF2B5EF4-FFF2-40B4-BE49-F238E27FC236}">
                <a16:creationId xmlns:a16="http://schemas.microsoft.com/office/drawing/2014/main" id="{98BB0C15-72B2-7443-B4D9-1852D4C1E3E5}"/>
              </a:ext>
            </a:extLst>
          </p:cNvPr>
          <p:cNvPicPr>
            <a:picLocks noChangeAspect="1"/>
          </p:cNvPicPr>
          <p:nvPr/>
        </p:nvPicPr>
        <p:blipFill>
          <a:blip r:embed="rId3"/>
          <a:stretch>
            <a:fillRect/>
          </a:stretch>
        </p:blipFill>
        <p:spPr>
          <a:xfrm>
            <a:off x="1343472" y="3645024"/>
            <a:ext cx="9194296" cy="2895600"/>
          </a:xfrm>
          <a:prstGeom prst="rect">
            <a:avLst/>
          </a:prstGeom>
        </p:spPr>
      </p:pic>
      <p:pic>
        <p:nvPicPr>
          <p:cNvPr id="6" name="图片 5">
            <a:extLst>
              <a:ext uri="{FF2B5EF4-FFF2-40B4-BE49-F238E27FC236}">
                <a16:creationId xmlns:a16="http://schemas.microsoft.com/office/drawing/2014/main" id="{E4F17568-2A06-E64A-AE9E-61BEC8575916}"/>
              </a:ext>
            </a:extLst>
          </p:cNvPr>
          <p:cNvPicPr>
            <a:picLocks noChangeAspect="1"/>
          </p:cNvPicPr>
          <p:nvPr/>
        </p:nvPicPr>
        <p:blipFill>
          <a:blip r:embed="rId4"/>
          <a:stretch>
            <a:fillRect/>
          </a:stretch>
        </p:blipFill>
        <p:spPr>
          <a:xfrm>
            <a:off x="2197875" y="2198045"/>
            <a:ext cx="6994468" cy="1600200"/>
          </a:xfrm>
          <a:prstGeom prst="rect">
            <a:avLst/>
          </a:prstGeom>
        </p:spPr>
      </p:pic>
    </p:spTree>
    <p:extLst>
      <p:ext uri="{BB962C8B-B14F-4D97-AF65-F5344CB8AC3E}">
        <p14:creationId xmlns:p14="http://schemas.microsoft.com/office/powerpoint/2010/main" val="87807702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19336" y="221940"/>
            <a:ext cx="9073007" cy="871008"/>
          </a:xfrm>
          <a:prstGeom prst="rect">
            <a:avLst/>
          </a:prstGeom>
          <a:noFill/>
        </p:spPr>
        <p:txBody>
          <a:bodyPr wrap="square" rtlCol="0">
            <a:spAutoFit/>
          </a:bodyPr>
          <a:lstStyle/>
          <a:p>
            <a:pPr>
              <a:lnSpc>
                <a:spcPct val="150000"/>
              </a:lnSpc>
            </a:pPr>
            <a:r>
              <a:rPr lang="zh-CN" altLang="en-US" sz="4000" dirty="0">
                <a:latin typeface="Heiti SC Medium" pitchFamily="2" charset="-128"/>
                <a:ea typeface="Heiti SC Medium" pitchFamily="2" charset="-128"/>
                <a:sym typeface="Wingdings" pitchFamily="2" charset="2"/>
              </a:rPr>
              <a:t>转置卷积</a:t>
            </a:r>
            <a:r>
              <a:rPr lang="zh-Hans" altLang="en-US" sz="4000" dirty="0">
                <a:latin typeface="Heiti SC Medium" pitchFamily="2" charset="-128"/>
                <a:ea typeface="Heiti SC Medium" pitchFamily="2" charset="-128"/>
                <a:sym typeface="Wingdings" pitchFamily="2" charset="2"/>
              </a:rPr>
              <a:t>（</a:t>
            </a:r>
            <a:r>
              <a:rPr lang="en-US" altLang="zh-Hans" sz="4000" dirty="0">
                <a:latin typeface="Heiti SC Medium" pitchFamily="2" charset="-128"/>
                <a:ea typeface="Heiti SC Medium" pitchFamily="2" charset="-128"/>
                <a:sym typeface="Wingdings" pitchFamily="2" charset="2"/>
              </a:rPr>
              <a:t> transposed convolution</a:t>
            </a:r>
            <a:r>
              <a:rPr lang="zh-Hans" altLang="en-US" sz="4000" dirty="0">
                <a:latin typeface="Heiti SC Medium" pitchFamily="2" charset="-128"/>
                <a:ea typeface="Heiti SC Medium" pitchFamily="2" charset="-128"/>
                <a:sym typeface="Wingdings" pitchFamily="2" charset="2"/>
              </a:rPr>
              <a:t>）</a:t>
            </a:r>
            <a:endParaRPr lang="en-US" altLang="zh-Hans" sz="4000" dirty="0">
              <a:latin typeface="Heiti SC Medium" pitchFamily="2" charset="-128"/>
              <a:ea typeface="Heiti SC Medium" pitchFamily="2" charset="-128"/>
              <a:sym typeface="Wingdings" pitchFamily="2" charset="2"/>
            </a:endParaRPr>
          </a:p>
        </p:txBody>
      </p:sp>
      <p:sp>
        <p:nvSpPr>
          <p:cNvPr id="5" name="矩形 4">
            <a:extLst>
              <a:ext uri="{FF2B5EF4-FFF2-40B4-BE49-F238E27FC236}">
                <a16:creationId xmlns:a16="http://schemas.microsoft.com/office/drawing/2014/main" id="{69FDA8A1-5EAA-7E49-BDFD-A53B89FCEA78}"/>
              </a:ext>
            </a:extLst>
          </p:cNvPr>
          <p:cNvSpPr/>
          <p:nvPr/>
        </p:nvSpPr>
        <p:spPr>
          <a:xfrm>
            <a:off x="622169" y="1387905"/>
            <a:ext cx="8533746" cy="523220"/>
          </a:xfrm>
          <a:prstGeom prst="rect">
            <a:avLst/>
          </a:prstGeom>
        </p:spPr>
        <p:txBody>
          <a:bodyPr wrap="none">
            <a:spAutoFit/>
          </a:bodyPr>
          <a:lstStyle/>
          <a:p>
            <a:r>
              <a:rPr lang="zh-CN" altLang="en-US" sz="2800" dirty="0">
                <a:latin typeface="Heiti SC Medium" pitchFamily="2" charset="-128"/>
                <a:ea typeface="Heiti SC Medium" pitchFamily="2" charset="-128"/>
              </a:rPr>
              <a:t>全</a:t>
            </a:r>
            <a:r>
              <a:rPr lang="zh-Hans" altLang="en-US" sz="2800" dirty="0">
                <a:latin typeface="Heiti SC Medium" pitchFamily="2" charset="-128"/>
                <a:ea typeface="Heiti SC Medium" pitchFamily="2" charset="-128"/>
              </a:rPr>
              <a:t>（</a:t>
            </a:r>
            <a:r>
              <a:rPr lang="en-US" altLang="zh-Hans" sz="2800" dirty="0">
                <a:latin typeface="Heiti SC Medium" pitchFamily="2" charset="-128"/>
                <a:ea typeface="Heiti SC Medium" pitchFamily="2" charset="-128"/>
              </a:rPr>
              <a:t>full</a:t>
            </a:r>
            <a:r>
              <a:rPr lang="zh-Hans" altLang="en-US" sz="2800" dirty="0">
                <a:latin typeface="Heiti SC Medium" pitchFamily="2" charset="-128"/>
                <a:ea typeface="Heiti SC Medium" pitchFamily="2" charset="-128"/>
              </a:rPr>
              <a:t>）卷积</a:t>
            </a:r>
            <a:r>
              <a:rPr lang="en-US" altLang="zh-Hans" sz="2800" dirty="0">
                <a:latin typeface="Heiti SC Medium" pitchFamily="2" charset="-128"/>
                <a:ea typeface="Heiti SC Medium" pitchFamily="2" charset="-128"/>
              </a:rPr>
              <a:t>.  (</a:t>
            </a:r>
            <a:r>
              <a:rPr lang="en" altLang="zh-CN" sz="2800" dirty="0"/>
              <a:t>Zero padding, unit strides, transposed</a:t>
            </a:r>
            <a:r>
              <a:rPr lang="en-US" altLang="zh-Hans" sz="2800" dirty="0">
                <a:latin typeface="Heiti SC Medium" pitchFamily="2" charset="-128"/>
                <a:ea typeface="Heiti SC Medium" pitchFamily="2" charset="-128"/>
              </a:rPr>
              <a:t>)</a:t>
            </a:r>
            <a:endParaRPr lang="zh-CN" altLang="en-US" sz="2800" dirty="0"/>
          </a:p>
        </p:txBody>
      </p:sp>
      <p:pic>
        <p:nvPicPr>
          <p:cNvPr id="3" name="图片 2">
            <a:extLst>
              <a:ext uri="{FF2B5EF4-FFF2-40B4-BE49-F238E27FC236}">
                <a16:creationId xmlns:a16="http://schemas.microsoft.com/office/drawing/2014/main" id="{22128CA1-C237-E544-AFAA-9737827C3124}"/>
              </a:ext>
            </a:extLst>
          </p:cNvPr>
          <p:cNvPicPr>
            <a:picLocks noChangeAspect="1"/>
          </p:cNvPicPr>
          <p:nvPr/>
        </p:nvPicPr>
        <p:blipFill>
          <a:blip r:embed="rId3"/>
          <a:stretch>
            <a:fillRect/>
          </a:stretch>
        </p:blipFill>
        <p:spPr>
          <a:xfrm>
            <a:off x="2279576" y="2206082"/>
            <a:ext cx="7408310" cy="1654098"/>
          </a:xfrm>
          <a:prstGeom prst="rect">
            <a:avLst/>
          </a:prstGeom>
        </p:spPr>
      </p:pic>
      <p:pic>
        <p:nvPicPr>
          <p:cNvPr id="7" name="图片 6">
            <a:extLst>
              <a:ext uri="{FF2B5EF4-FFF2-40B4-BE49-F238E27FC236}">
                <a16:creationId xmlns:a16="http://schemas.microsoft.com/office/drawing/2014/main" id="{688DF6D4-46AE-F842-A82C-B1F52EA41AA6}"/>
              </a:ext>
            </a:extLst>
          </p:cNvPr>
          <p:cNvPicPr>
            <a:picLocks noChangeAspect="1"/>
          </p:cNvPicPr>
          <p:nvPr/>
        </p:nvPicPr>
        <p:blipFill>
          <a:blip r:embed="rId4"/>
          <a:stretch>
            <a:fillRect/>
          </a:stretch>
        </p:blipFill>
        <p:spPr>
          <a:xfrm>
            <a:off x="2243148" y="3860180"/>
            <a:ext cx="7093212" cy="2997820"/>
          </a:xfrm>
          <a:prstGeom prst="rect">
            <a:avLst/>
          </a:prstGeom>
        </p:spPr>
      </p:pic>
    </p:spTree>
    <p:extLst>
      <p:ext uri="{BB962C8B-B14F-4D97-AF65-F5344CB8AC3E}">
        <p14:creationId xmlns:p14="http://schemas.microsoft.com/office/powerpoint/2010/main" val="60456408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19336" y="221940"/>
            <a:ext cx="9073007" cy="871008"/>
          </a:xfrm>
          <a:prstGeom prst="rect">
            <a:avLst/>
          </a:prstGeom>
          <a:noFill/>
        </p:spPr>
        <p:txBody>
          <a:bodyPr wrap="square" rtlCol="0">
            <a:spAutoFit/>
          </a:bodyPr>
          <a:lstStyle/>
          <a:p>
            <a:pPr>
              <a:lnSpc>
                <a:spcPct val="150000"/>
              </a:lnSpc>
            </a:pPr>
            <a:r>
              <a:rPr lang="zh-CN" altLang="en-US" sz="4000" dirty="0">
                <a:latin typeface="Heiti SC Medium" pitchFamily="2" charset="-128"/>
                <a:ea typeface="Heiti SC Medium" pitchFamily="2" charset="-128"/>
                <a:sym typeface="Wingdings" pitchFamily="2" charset="2"/>
              </a:rPr>
              <a:t>转置卷积</a:t>
            </a:r>
            <a:r>
              <a:rPr lang="zh-Hans" altLang="en-US" sz="4000" dirty="0">
                <a:latin typeface="Heiti SC Medium" pitchFamily="2" charset="-128"/>
                <a:ea typeface="Heiti SC Medium" pitchFamily="2" charset="-128"/>
                <a:sym typeface="Wingdings" pitchFamily="2" charset="2"/>
              </a:rPr>
              <a:t>（</a:t>
            </a:r>
            <a:r>
              <a:rPr lang="en-US" altLang="zh-Hans" sz="4000" dirty="0">
                <a:latin typeface="Heiti SC Medium" pitchFamily="2" charset="-128"/>
                <a:ea typeface="Heiti SC Medium" pitchFamily="2" charset="-128"/>
                <a:sym typeface="Wingdings" pitchFamily="2" charset="2"/>
              </a:rPr>
              <a:t> transposed convolution</a:t>
            </a:r>
            <a:r>
              <a:rPr lang="zh-Hans" altLang="en-US" sz="4000" dirty="0">
                <a:latin typeface="Heiti SC Medium" pitchFamily="2" charset="-128"/>
                <a:ea typeface="Heiti SC Medium" pitchFamily="2" charset="-128"/>
                <a:sym typeface="Wingdings" pitchFamily="2" charset="2"/>
              </a:rPr>
              <a:t>）</a:t>
            </a:r>
            <a:endParaRPr lang="en-US" altLang="zh-Hans" sz="4000" dirty="0">
              <a:latin typeface="Heiti SC Medium" pitchFamily="2" charset="-128"/>
              <a:ea typeface="Heiti SC Medium" pitchFamily="2" charset="-128"/>
              <a:sym typeface="Wingdings" pitchFamily="2" charset="2"/>
            </a:endParaRPr>
          </a:p>
        </p:txBody>
      </p:sp>
      <p:sp>
        <p:nvSpPr>
          <p:cNvPr id="5" name="矩形 4">
            <a:extLst>
              <a:ext uri="{FF2B5EF4-FFF2-40B4-BE49-F238E27FC236}">
                <a16:creationId xmlns:a16="http://schemas.microsoft.com/office/drawing/2014/main" id="{69FDA8A1-5EAA-7E49-BDFD-A53B89FCEA78}"/>
              </a:ext>
            </a:extLst>
          </p:cNvPr>
          <p:cNvSpPr/>
          <p:nvPr/>
        </p:nvSpPr>
        <p:spPr>
          <a:xfrm>
            <a:off x="622169" y="1387905"/>
            <a:ext cx="9819355" cy="523220"/>
          </a:xfrm>
          <a:prstGeom prst="rect">
            <a:avLst/>
          </a:prstGeom>
        </p:spPr>
        <p:txBody>
          <a:bodyPr wrap="none">
            <a:spAutoFit/>
          </a:bodyPr>
          <a:lstStyle/>
          <a:p>
            <a:r>
              <a:rPr lang="zh-CN" altLang="en-US" sz="2800" dirty="0">
                <a:latin typeface="Heiti SC Medium" pitchFamily="2" charset="-128"/>
                <a:ea typeface="Heiti SC Medium" pitchFamily="2" charset="-128"/>
              </a:rPr>
              <a:t>全</a:t>
            </a:r>
            <a:r>
              <a:rPr lang="zh-Hans" altLang="en-US" sz="2800" dirty="0">
                <a:latin typeface="Heiti SC Medium" pitchFamily="2" charset="-128"/>
                <a:ea typeface="Heiti SC Medium" pitchFamily="2" charset="-128"/>
              </a:rPr>
              <a:t>（</a:t>
            </a:r>
            <a:r>
              <a:rPr lang="en-US" altLang="zh-Hans" sz="2800" dirty="0">
                <a:latin typeface="Heiti SC Medium" pitchFamily="2" charset="-128"/>
                <a:ea typeface="Heiti SC Medium" pitchFamily="2" charset="-128"/>
              </a:rPr>
              <a:t>full</a:t>
            </a:r>
            <a:r>
              <a:rPr lang="zh-Hans" altLang="en-US" sz="2800" dirty="0">
                <a:latin typeface="Heiti SC Medium" pitchFamily="2" charset="-128"/>
                <a:ea typeface="Heiti SC Medium" pitchFamily="2" charset="-128"/>
              </a:rPr>
              <a:t>）卷积</a:t>
            </a:r>
            <a:r>
              <a:rPr lang="en-US" altLang="zh-Hans" sz="2800" dirty="0">
                <a:latin typeface="Heiti SC Medium" pitchFamily="2" charset="-128"/>
                <a:ea typeface="Heiti SC Medium" pitchFamily="2" charset="-128"/>
              </a:rPr>
              <a:t>.  (No </a:t>
            </a:r>
            <a:r>
              <a:rPr lang="en" altLang="zh-CN" sz="2800" dirty="0"/>
              <a:t>Zero padding, non-unit strides, transposed</a:t>
            </a:r>
            <a:r>
              <a:rPr lang="en-US" altLang="zh-Hans" sz="2800" dirty="0">
                <a:latin typeface="Heiti SC Medium" pitchFamily="2" charset="-128"/>
                <a:ea typeface="Heiti SC Medium" pitchFamily="2" charset="-128"/>
              </a:rPr>
              <a:t>)</a:t>
            </a:r>
            <a:endParaRPr lang="zh-CN" altLang="en-US" sz="2800" dirty="0"/>
          </a:p>
        </p:txBody>
      </p:sp>
      <p:pic>
        <p:nvPicPr>
          <p:cNvPr id="4" name="图片 3">
            <a:extLst>
              <a:ext uri="{FF2B5EF4-FFF2-40B4-BE49-F238E27FC236}">
                <a16:creationId xmlns:a16="http://schemas.microsoft.com/office/drawing/2014/main" id="{8C08C53C-4D1F-F546-AEFA-140E199B83E6}"/>
              </a:ext>
            </a:extLst>
          </p:cNvPr>
          <p:cNvPicPr>
            <a:picLocks noChangeAspect="1"/>
          </p:cNvPicPr>
          <p:nvPr/>
        </p:nvPicPr>
        <p:blipFill>
          <a:blip r:embed="rId3"/>
          <a:stretch>
            <a:fillRect/>
          </a:stretch>
        </p:blipFill>
        <p:spPr>
          <a:xfrm>
            <a:off x="2657755" y="2085552"/>
            <a:ext cx="6263997" cy="1600200"/>
          </a:xfrm>
          <a:prstGeom prst="rect">
            <a:avLst/>
          </a:prstGeom>
        </p:spPr>
      </p:pic>
      <p:pic>
        <p:nvPicPr>
          <p:cNvPr id="6" name="图片 5">
            <a:extLst>
              <a:ext uri="{FF2B5EF4-FFF2-40B4-BE49-F238E27FC236}">
                <a16:creationId xmlns:a16="http://schemas.microsoft.com/office/drawing/2014/main" id="{9B7F2FF6-C9EE-D24F-B46E-3EF813F204CD}"/>
              </a:ext>
            </a:extLst>
          </p:cNvPr>
          <p:cNvPicPr>
            <a:picLocks noChangeAspect="1"/>
          </p:cNvPicPr>
          <p:nvPr/>
        </p:nvPicPr>
        <p:blipFill>
          <a:blip r:embed="rId4"/>
          <a:stretch>
            <a:fillRect/>
          </a:stretch>
        </p:blipFill>
        <p:spPr>
          <a:xfrm>
            <a:off x="2351585" y="3695700"/>
            <a:ext cx="6840758" cy="3162300"/>
          </a:xfrm>
          <a:prstGeom prst="rect">
            <a:avLst/>
          </a:prstGeom>
        </p:spPr>
      </p:pic>
    </p:spTree>
    <p:extLst>
      <p:ext uri="{BB962C8B-B14F-4D97-AF65-F5344CB8AC3E}">
        <p14:creationId xmlns:p14="http://schemas.microsoft.com/office/powerpoint/2010/main" val="2488774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C68263-5315-4D4F-BF73-3B9C6FEB0E48}"/>
              </a:ext>
            </a:extLst>
          </p:cNvPr>
          <p:cNvSpPr>
            <a:spLocks noGrp="1"/>
          </p:cNvSpPr>
          <p:nvPr>
            <p:ph type="title"/>
          </p:nvPr>
        </p:nvSpPr>
        <p:spPr>
          <a:xfrm>
            <a:off x="489857" y="223612"/>
            <a:ext cx="10515600" cy="952046"/>
          </a:xfrm>
        </p:spPr>
        <p:txBody>
          <a:bodyPr/>
          <a:lstStyle/>
          <a:p>
            <a:r>
              <a:rPr kumimoji="1" lang="zh-CN" altLang="en-US" b="1" dirty="0"/>
              <a:t>卷积</a:t>
            </a:r>
          </a:p>
        </p:txBody>
      </p:sp>
      <p:pic>
        <p:nvPicPr>
          <p:cNvPr id="6" name="图片 5">
            <a:extLst>
              <a:ext uri="{FF2B5EF4-FFF2-40B4-BE49-F238E27FC236}">
                <a16:creationId xmlns:a16="http://schemas.microsoft.com/office/drawing/2014/main" id="{3F9ECC1A-FE21-F840-87E9-2ACD8E9EBCB3}"/>
              </a:ext>
            </a:extLst>
          </p:cNvPr>
          <p:cNvPicPr>
            <a:picLocks noChangeAspect="1"/>
          </p:cNvPicPr>
          <p:nvPr/>
        </p:nvPicPr>
        <p:blipFill>
          <a:blip r:embed="rId2"/>
          <a:stretch>
            <a:fillRect/>
          </a:stretch>
        </p:blipFill>
        <p:spPr>
          <a:xfrm>
            <a:off x="7287608" y="2037581"/>
            <a:ext cx="3771900" cy="647700"/>
          </a:xfrm>
          <a:prstGeom prst="rect">
            <a:avLst/>
          </a:prstGeom>
        </p:spPr>
      </p:pic>
      <p:sp>
        <p:nvSpPr>
          <p:cNvPr id="7" name="文本框 6">
            <a:extLst>
              <a:ext uri="{FF2B5EF4-FFF2-40B4-BE49-F238E27FC236}">
                <a16:creationId xmlns:a16="http://schemas.microsoft.com/office/drawing/2014/main" id="{D2DFF253-7D7A-8848-A586-7DB9B06C0182}"/>
              </a:ext>
            </a:extLst>
          </p:cNvPr>
          <p:cNvSpPr txBox="1"/>
          <p:nvPr/>
        </p:nvSpPr>
        <p:spPr>
          <a:xfrm>
            <a:off x="6719208" y="2161376"/>
            <a:ext cx="853772" cy="400110"/>
          </a:xfrm>
          <a:prstGeom prst="rect">
            <a:avLst/>
          </a:prstGeom>
          <a:noFill/>
        </p:spPr>
        <p:txBody>
          <a:bodyPr wrap="square" rtlCol="0">
            <a:spAutoFit/>
          </a:bodyPr>
          <a:lstStyle/>
          <a:p>
            <a:r>
              <a:rPr kumimoji="1" lang="zh-CN" altLang="en-US" sz="2000" dirty="0"/>
              <a:t>连续</a:t>
            </a:r>
          </a:p>
        </p:txBody>
      </p:sp>
      <p:sp>
        <p:nvSpPr>
          <p:cNvPr id="8" name="文本框 7">
            <a:extLst>
              <a:ext uri="{FF2B5EF4-FFF2-40B4-BE49-F238E27FC236}">
                <a16:creationId xmlns:a16="http://schemas.microsoft.com/office/drawing/2014/main" id="{59364B72-263D-6F42-9E90-093996DFFD20}"/>
              </a:ext>
            </a:extLst>
          </p:cNvPr>
          <p:cNvSpPr txBox="1"/>
          <p:nvPr/>
        </p:nvSpPr>
        <p:spPr>
          <a:xfrm>
            <a:off x="609599" y="2127704"/>
            <a:ext cx="840922" cy="400110"/>
          </a:xfrm>
          <a:prstGeom prst="rect">
            <a:avLst/>
          </a:prstGeom>
          <a:noFill/>
        </p:spPr>
        <p:txBody>
          <a:bodyPr wrap="square" rtlCol="0">
            <a:spAutoFit/>
          </a:bodyPr>
          <a:lstStyle/>
          <a:p>
            <a:r>
              <a:rPr kumimoji="1" lang="zh-CN" altLang="en-US" sz="2000" dirty="0"/>
              <a:t>离散</a:t>
            </a:r>
          </a:p>
        </p:txBody>
      </p:sp>
      <p:pic>
        <p:nvPicPr>
          <p:cNvPr id="4" name="图片 3">
            <a:extLst>
              <a:ext uri="{FF2B5EF4-FFF2-40B4-BE49-F238E27FC236}">
                <a16:creationId xmlns:a16="http://schemas.microsoft.com/office/drawing/2014/main" id="{9CF7A606-4B6E-4F4E-825B-5268ACAC25BA}"/>
              </a:ext>
            </a:extLst>
          </p:cNvPr>
          <p:cNvPicPr>
            <a:picLocks noChangeAspect="1"/>
          </p:cNvPicPr>
          <p:nvPr/>
        </p:nvPicPr>
        <p:blipFill>
          <a:blip r:embed="rId3"/>
          <a:stretch>
            <a:fillRect/>
          </a:stretch>
        </p:blipFill>
        <p:spPr>
          <a:xfrm>
            <a:off x="1314450" y="2037581"/>
            <a:ext cx="3467100" cy="774700"/>
          </a:xfrm>
          <a:prstGeom prst="rect">
            <a:avLst/>
          </a:prstGeom>
        </p:spPr>
      </p:pic>
      <p:sp>
        <p:nvSpPr>
          <p:cNvPr id="10" name="文本框 9">
            <a:extLst>
              <a:ext uri="{FF2B5EF4-FFF2-40B4-BE49-F238E27FC236}">
                <a16:creationId xmlns:a16="http://schemas.microsoft.com/office/drawing/2014/main" id="{670D39F3-557B-944C-8F85-2ADD5BFD8543}"/>
              </a:ext>
            </a:extLst>
          </p:cNvPr>
          <p:cNvSpPr txBox="1"/>
          <p:nvPr/>
        </p:nvSpPr>
        <p:spPr>
          <a:xfrm>
            <a:off x="609599" y="2675538"/>
            <a:ext cx="9198430" cy="465577"/>
          </a:xfrm>
          <a:prstGeom prst="rect">
            <a:avLst/>
          </a:prstGeom>
          <a:noFill/>
        </p:spPr>
        <p:txBody>
          <a:bodyPr wrap="square" rtlCol="0">
            <a:spAutoFit/>
          </a:bodyPr>
          <a:lstStyle/>
          <a:p>
            <a:pPr>
              <a:lnSpc>
                <a:spcPct val="150000"/>
              </a:lnSpc>
            </a:pPr>
            <a:r>
              <a:rPr kumimoji="1" lang="zh-CN" altLang="en-US" dirty="0"/>
              <a:t>可以看出，小球两次落地距离之和，距起始点水平距离为</a:t>
            </a:r>
            <a:r>
              <a:rPr kumimoji="1" lang="en-US" altLang="zh-CN" dirty="0"/>
              <a:t>c</a:t>
            </a:r>
            <a:r>
              <a:rPr kumimoji="1" lang="zh-CN" altLang="en-US" dirty="0"/>
              <a:t>的概率正对应卷积运算。</a:t>
            </a:r>
            <a:endParaRPr kumimoji="1" lang="en-US" altLang="zh-CN" dirty="0"/>
          </a:p>
        </p:txBody>
      </p:sp>
      <p:sp>
        <p:nvSpPr>
          <p:cNvPr id="11" name="文本框 10">
            <a:extLst>
              <a:ext uri="{FF2B5EF4-FFF2-40B4-BE49-F238E27FC236}">
                <a16:creationId xmlns:a16="http://schemas.microsoft.com/office/drawing/2014/main" id="{965EEA5E-C321-A444-A54C-01BF5417980F}"/>
              </a:ext>
            </a:extLst>
          </p:cNvPr>
          <p:cNvSpPr txBox="1"/>
          <p:nvPr/>
        </p:nvSpPr>
        <p:spPr>
          <a:xfrm>
            <a:off x="609599" y="1175658"/>
            <a:ext cx="9198430" cy="590033"/>
          </a:xfrm>
          <a:prstGeom prst="rect">
            <a:avLst/>
          </a:prstGeom>
          <a:noFill/>
        </p:spPr>
        <p:txBody>
          <a:bodyPr wrap="square" rtlCol="0">
            <a:spAutoFit/>
          </a:bodyPr>
          <a:lstStyle/>
          <a:p>
            <a:pPr>
              <a:lnSpc>
                <a:spcPct val="150000"/>
              </a:lnSpc>
            </a:pPr>
            <a:r>
              <a:rPr kumimoji="1" lang="zh-CN" altLang="en-US" sz="2400" b="1" dirty="0"/>
              <a:t>卷积运算公式：</a:t>
            </a:r>
            <a:endParaRPr kumimoji="1" lang="en-US" altLang="zh-CN" sz="2400" b="1" dirty="0"/>
          </a:p>
        </p:txBody>
      </p:sp>
      <p:pic>
        <p:nvPicPr>
          <p:cNvPr id="18" name="图片 17">
            <a:extLst>
              <a:ext uri="{FF2B5EF4-FFF2-40B4-BE49-F238E27FC236}">
                <a16:creationId xmlns:a16="http://schemas.microsoft.com/office/drawing/2014/main" id="{CE2188CE-72CF-1B49-9DAD-4FA8239098D0}"/>
              </a:ext>
            </a:extLst>
          </p:cNvPr>
          <p:cNvPicPr>
            <a:picLocks noChangeAspect="1"/>
          </p:cNvPicPr>
          <p:nvPr/>
        </p:nvPicPr>
        <p:blipFill>
          <a:blip r:embed="rId4"/>
          <a:stretch>
            <a:fillRect/>
          </a:stretch>
        </p:blipFill>
        <p:spPr>
          <a:xfrm>
            <a:off x="609599" y="3288839"/>
            <a:ext cx="4208863" cy="2312106"/>
          </a:xfrm>
          <a:prstGeom prst="rect">
            <a:avLst/>
          </a:prstGeom>
        </p:spPr>
      </p:pic>
      <p:pic>
        <p:nvPicPr>
          <p:cNvPr id="19" name="图片 18">
            <a:extLst>
              <a:ext uri="{FF2B5EF4-FFF2-40B4-BE49-F238E27FC236}">
                <a16:creationId xmlns:a16="http://schemas.microsoft.com/office/drawing/2014/main" id="{C9E5AA3A-D428-E547-AEEF-FB0679141AC0}"/>
              </a:ext>
            </a:extLst>
          </p:cNvPr>
          <p:cNvPicPr>
            <a:picLocks noChangeAspect="1"/>
          </p:cNvPicPr>
          <p:nvPr/>
        </p:nvPicPr>
        <p:blipFill>
          <a:blip r:embed="rId5"/>
          <a:stretch>
            <a:fillRect/>
          </a:stretch>
        </p:blipFill>
        <p:spPr>
          <a:xfrm>
            <a:off x="6623907" y="3288839"/>
            <a:ext cx="4208863" cy="2312106"/>
          </a:xfrm>
          <a:prstGeom prst="rect">
            <a:avLst/>
          </a:prstGeom>
        </p:spPr>
      </p:pic>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BE5743C2-4437-834F-B5D1-C2EA260002A4}"/>
                  </a:ext>
                </a:extLst>
              </p:cNvPr>
              <p:cNvSpPr txBox="1"/>
              <p:nvPr/>
            </p:nvSpPr>
            <p:spPr>
              <a:xfrm>
                <a:off x="609599" y="5644487"/>
                <a:ext cx="9198430" cy="890115"/>
              </a:xfrm>
              <a:prstGeom prst="rect">
                <a:avLst/>
              </a:prstGeom>
              <a:noFill/>
            </p:spPr>
            <p:txBody>
              <a:bodyPr wrap="square" rtlCol="0">
                <a:spAutoFit/>
              </a:bodyPr>
              <a:lstStyle/>
              <a:p>
                <a:pPr>
                  <a:lnSpc>
                    <a:spcPct val="150000"/>
                  </a:lnSpc>
                </a:pPr>
                <a:r>
                  <a:rPr kumimoji="1" lang="zh-CN" altLang="en-US" dirty="0"/>
                  <a:t>第一次抛球，小球以概率</a:t>
                </a:r>
                <a:r>
                  <a:rPr kumimoji="1" lang="en-US" altLang="zh-CN" dirty="0"/>
                  <a:t>f(a)</a:t>
                </a:r>
                <a:r>
                  <a:rPr kumimoji="1" lang="zh-CN" altLang="en-US" dirty="0"/>
                  <a:t>落在距离为</a:t>
                </a:r>
                <a:r>
                  <a:rPr kumimoji="1" lang="en-US" altLang="zh-CN" dirty="0"/>
                  <a:t>a</a:t>
                </a:r>
                <a:r>
                  <a:rPr kumimoji="1" lang="zh-CN" altLang="en-US" dirty="0"/>
                  <a:t>的位置，那么其第二次落在距离为</a:t>
                </a:r>
                <a:r>
                  <a:rPr kumimoji="1" lang="en-US" altLang="zh-CN" dirty="0"/>
                  <a:t>c</a:t>
                </a:r>
                <a:r>
                  <a:rPr kumimoji="1" lang="zh-CN" altLang="en-US" dirty="0"/>
                  <a:t>的位置就是</a:t>
                </a:r>
                <a:r>
                  <a:rPr kumimoji="1" lang="en-US" altLang="zh-CN" dirty="0"/>
                  <a:t>g(c-a)</a:t>
                </a:r>
                <a:r>
                  <a:rPr kumimoji="1" lang="zh-CN" altLang="en-US" dirty="0"/>
                  <a:t>，考虑所有中间位置，那么两次落地后落在距离为</a:t>
                </a:r>
                <a:r>
                  <a:rPr kumimoji="1" lang="en-US" altLang="zh-CN" dirty="0"/>
                  <a:t>c</a:t>
                </a:r>
                <a:r>
                  <a:rPr kumimoji="1" lang="zh-CN" altLang="en-US" dirty="0"/>
                  <a:t>的位置的概率为</a:t>
                </a:r>
                <a14:m>
                  <m:oMath xmlns:m="http://schemas.openxmlformats.org/officeDocument/2006/math">
                    <m:nary>
                      <m:naryPr>
                        <m:chr m:val="∑"/>
                        <m:supHide m:val="on"/>
                        <m:ctrlPr>
                          <a:rPr kumimoji="1" lang="zh-CN" altLang="en-US" i="1" smtClean="0">
                            <a:latin typeface="Cambria Math" panose="02040503050406030204" pitchFamily="18" charset="0"/>
                          </a:rPr>
                        </m:ctrlPr>
                      </m:naryPr>
                      <m:sub>
                        <m:r>
                          <m:rPr>
                            <m:brk m:alnAt="7"/>
                          </m:rPr>
                          <a:rPr kumimoji="1" lang="en-US" altLang="zh-CN" b="0" i="1" smtClean="0">
                            <a:latin typeface="Cambria Math" panose="02040503050406030204" pitchFamily="18" charset="0"/>
                          </a:rPr>
                          <m:t>𝑎</m:t>
                        </m:r>
                      </m:sub>
                      <m:sup/>
                      <m:e>
                        <m:r>
                          <a:rPr kumimoji="1" lang="en-US" altLang="zh-CN" b="0" i="1" smtClean="0">
                            <a:latin typeface="Cambria Math" panose="02040503050406030204" pitchFamily="18" charset="0"/>
                          </a:rPr>
                          <m:t>𝑓</m:t>
                        </m:r>
                        <m:d>
                          <m:dPr>
                            <m:ctrlPr>
                              <a:rPr kumimoji="1" lang="en-US" altLang="zh-CN" b="0" i="1" smtClean="0">
                                <a:latin typeface="Cambria Math" panose="02040503050406030204" pitchFamily="18" charset="0"/>
                              </a:rPr>
                            </m:ctrlPr>
                          </m:dPr>
                          <m:e>
                            <m:r>
                              <a:rPr kumimoji="1" lang="en-US" altLang="zh-CN" b="0" i="1" smtClean="0">
                                <a:latin typeface="Cambria Math" panose="02040503050406030204" pitchFamily="18" charset="0"/>
                              </a:rPr>
                              <m:t>𝑎</m:t>
                            </m:r>
                          </m:e>
                        </m:d>
                        <m:r>
                          <a:rPr kumimoji="1" lang="en-US" altLang="zh-CN" b="0" i="1" smtClean="0">
                            <a:latin typeface="Cambria Math" panose="02040503050406030204" pitchFamily="18" charset="0"/>
                          </a:rPr>
                          <m:t>𝑔</m:t>
                        </m:r>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𝑐</m:t>
                        </m:r>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𝑎</m:t>
                        </m:r>
                        <m:r>
                          <a:rPr kumimoji="1" lang="en-US" altLang="zh-CN" b="0" i="1" smtClean="0">
                            <a:latin typeface="Cambria Math" panose="02040503050406030204" pitchFamily="18" charset="0"/>
                          </a:rPr>
                          <m:t>)</m:t>
                        </m:r>
                      </m:e>
                    </m:nary>
                  </m:oMath>
                </a14:m>
                <a:endParaRPr kumimoji="1" lang="en-US" altLang="zh-CN" dirty="0"/>
              </a:p>
            </p:txBody>
          </p:sp>
        </mc:Choice>
        <mc:Fallback xmlns="">
          <p:sp>
            <p:nvSpPr>
              <p:cNvPr id="20" name="文本框 19">
                <a:extLst>
                  <a:ext uri="{FF2B5EF4-FFF2-40B4-BE49-F238E27FC236}">
                    <a16:creationId xmlns:a16="http://schemas.microsoft.com/office/drawing/2014/main" id="{BE5743C2-4437-834F-B5D1-C2EA260002A4}"/>
                  </a:ext>
                </a:extLst>
              </p:cNvPr>
              <p:cNvSpPr txBox="1">
                <a:spLocks noRot="1" noChangeAspect="1" noMove="1" noResize="1" noEditPoints="1" noAdjustHandles="1" noChangeArrowheads="1" noChangeShapeType="1" noTextEdit="1"/>
              </p:cNvSpPr>
              <p:nvPr/>
            </p:nvSpPr>
            <p:spPr>
              <a:xfrm>
                <a:off x="609599" y="5644487"/>
                <a:ext cx="9198430" cy="890115"/>
              </a:xfrm>
              <a:prstGeom prst="rect">
                <a:avLst/>
              </a:prstGeom>
              <a:blipFill>
                <a:blip r:embed="rId6"/>
                <a:stretch>
                  <a:fillRect l="-552" b="-6760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5129010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C68263-5315-4D4F-BF73-3B9C6FEB0E48}"/>
              </a:ext>
            </a:extLst>
          </p:cNvPr>
          <p:cNvSpPr>
            <a:spLocks noGrp="1"/>
          </p:cNvSpPr>
          <p:nvPr>
            <p:ph type="title"/>
          </p:nvPr>
        </p:nvSpPr>
        <p:spPr>
          <a:xfrm>
            <a:off x="489857" y="223612"/>
            <a:ext cx="10515600" cy="952046"/>
          </a:xfrm>
        </p:spPr>
        <p:txBody>
          <a:bodyPr/>
          <a:lstStyle/>
          <a:p>
            <a:r>
              <a:rPr kumimoji="1" lang="zh-CN" altLang="en-US" b="1" dirty="0"/>
              <a:t>卷积</a:t>
            </a:r>
          </a:p>
        </p:txBody>
      </p:sp>
      <p:pic>
        <p:nvPicPr>
          <p:cNvPr id="3" name="图片 2">
            <a:extLst>
              <a:ext uri="{FF2B5EF4-FFF2-40B4-BE49-F238E27FC236}">
                <a16:creationId xmlns:a16="http://schemas.microsoft.com/office/drawing/2014/main" id="{860F68FF-0C13-AB4E-97EE-A746FFEF3023}"/>
              </a:ext>
            </a:extLst>
          </p:cNvPr>
          <p:cNvPicPr>
            <a:picLocks noChangeAspect="1"/>
          </p:cNvPicPr>
          <p:nvPr/>
        </p:nvPicPr>
        <p:blipFill>
          <a:blip r:embed="rId2"/>
          <a:stretch>
            <a:fillRect/>
          </a:stretch>
        </p:blipFill>
        <p:spPr>
          <a:xfrm>
            <a:off x="942733" y="2189168"/>
            <a:ext cx="4184437" cy="2012718"/>
          </a:xfrm>
          <a:prstGeom prst="rect">
            <a:avLst/>
          </a:prstGeom>
        </p:spPr>
      </p:pic>
      <p:pic>
        <p:nvPicPr>
          <p:cNvPr id="5" name="图片 4">
            <a:extLst>
              <a:ext uri="{FF2B5EF4-FFF2-40B4-BE49-F238E27FC236}">
                <a16:creationId xmlns:a16="http://schemas.microsoft.com/office/drawing/2014/main" id="{09B60D55-0B75-744A-A0D7-6B5D359DA248}"/>
              </a:ext>
            </a:extLst>
          </p:cNvPr>
          <p:cNvPicPr>
            <a:picLocks noChangeAspect="1"/>
          </p:cNvPicPr>
          <p:nvPr/>
        </p:nvPicPr>
        <p:blipFill>
          <a:blip r:embed="rId3"/>
          <a:stretch>
            <a:fillRect/>
          </a:stretch>
        </p:blipFill>
        <p:spPr>
          <a:xfrm>
            <a:off x="7064832" y="2065628"/>
            <a:ext cx="3694581" cy="2136258"/>
          </a:xfrm>
          <a:prstGeom prst="rect">
            <a:avLst/>
          </a:prstGeom>
        </p:spPr>
      </p:pic>
      <p:sp>
        <p:nvSpPr>
          <p:cNvPr id="14" name="文本框 13">
            <a:extLst>
              <a:ext uri="{FF2B5EF4-FFF2-40B4-BE49-F238E27FC236}">
                <a16:creationId xmlns:a16="http://schemas.microsoft.com/office/drawing/2014/main" id="{124B005E-580A-FF4A-A070-BBF3EB796A27}"/>
              </a:ext>
            </a:extLst>
          </p:cNvPr>
          <p:cNvSpPr txBox="1"/>
          <p:nvPr/>
        </p:nvSpPr>
        <p:spPr>
          <a:xfrm>
            <a:off x="707571" y="1175658"/>
            <a:ext cx="6749143" cy="369332"/>
          </a:xfrm>
          <a:prstGeom prst="rect">
            <a:avLst/>
          </a:prstGeom>
          <a:noFill/>
        </p:spPr>
        <p:txBody>
          <a:bodyPr wrap="square" rtlCol="0">
            <a:spAutoFit/>
          </a:bodyPr>
          <a:lstStyle/>
          <a:p>
            <a:r>
              <a:rPr kumimoji="1" lang="zh-CN" altLang="en-US" dirty="0"/>
              <a:t>通过之前小球的例子，可以直观地描述卷积的一些特点</a:t>
            </a:r>
          </a:p>
        </p:txBody>
      </p:sp>
      <p:sp>
        <p:nvSpPr>
          <p:cNvPr id="21" name="文本框 20">
            <a:extLst>
              <a:ext uri="{FF2B5EF4-FFF2-40B4-BE49-F238E27FC236}">
                <a16:creationId xmlns:a16="http://schemas.microsoft.com/office/drawing/2014/main" id="{E8FA4D24-131A-A74E-BFCA-550F51B8C24B}"/>
              </a:ext>
            </a:extLst>
          </p:cNvPr>
          <p:cNvSpPr txBox="1"/>
          <p:nvPr/>
        </p:nvSpPr>
        <p:spPr>
          <a:xfrm>
            <a:off x="827313" y="4364044"/>
            <a:ext cx="4920344" cy="646331"/>
          </a:xfrm>
          <a:prstGeom prst="rect">
            <a:avLst/>
          </a:prstGeom>
          <a:noFill/>
        </p:spPr>
        <p:txBody>
          <a:bodyPr wrap="square" rtlCol="0">
            <a:spAutoFit/>
          </a:bodyPr>
          <a:lstStyle/>
          <a:p>
            <a:r>
              <a:rPr kumimoji="1" lang="zh-CN" altLang="en-US" dirty="0"/>
              <a:t>假设小球落到离起点距离为</a:t>
            </a:r>
            <a:r>
              <a:rPr kumimoji="1" lang="en-US" altLang="zh-CN" dirty="0"/>
              <a:t>x</a:t>
            </a:r>
            <a:r>
              <a:rPr kumimoji="1" lang="zh-CN" altLang="en-US" dirty="0"/>
              <a:t>处的概率是</a:t>
            </a:r>
            <a:r>
              <a:rPr kumimoji="1" lang="en-US" altLang="zh-CN" dirty="0"/>
              <a:t>f(x)</a:t>
            </a:r>
            <a:r>
              <a:rPr kumimoji="1" lang="zh-CN" altLang="en-US" dirty="0"/>
              <a:t>，则其从</a:t>
            </a:r>
            <a:r>
              <a:rPr kumimoji="1" lang="en-US" altLang="zh-CN" dirty="0"/>
              <a:t>x</a:t>
            </a:r>
            <a:r>
              <a:rPr kumimoji="1" lang="zh-CN" altLang="en-US" dirty="0"/>
              <a:t>处到起点处的概率为</a:t>
            </a:r>
            <a:r>
              <a:rPr kumimoji="1" lang="en-US" altLang="zh-CN" dirty="0"/>
              <a:t>f(-x)</a:t>
            </a:r>
            <a:endParaRPr kumimoji="1" lang="zh-CN" altLang="en-US" dirty="0"/>
          </a:p>
        </p:txBody>
      </p:sp>
      <p:sp>
        <p:nvSpPr>
          <p:cNvPr id="22" name="文本框 21">
            <a:extLst>
              <a:ext uri="{FF2B5EF4-FFF2-40B4-BE49-F238E27FC236}">
                <a16:creationId xmlns:a16="http://schemas.microsoft.com/office/drawing/2014/main" id="{9FF891B2-D613-ED4E-8B8D-E779490CCF9B}"/>
              </a:ext>
            </a:extLst>
          </p:cNvPr>
          <p:cNvSpPr txBox="1"/>
          <p:nvPr/>
        </p:nvSpPr>
        <p:spPr>
          <a:xfrm>
            <a:off x="6444345" y="4364044"/>
            <a:ext cx="4520855" cy="646331"/>
          </a:xfrm>
          <a:prstGeom prst="rect">
            <a:avLst/>
          </a:prstGeom>
          <a:noFill/>
        </p:spPr>
        <p:txBody>
          <a:bodyPr wrap="square" rtlCol="0">
            <a:spAutoFit/>
          </a:bodyPr>
          <a:lstStyle/>
          <a:p>
            <a:r>
              <a:rPr kumimoji="1" lang="zh-CN" altLang="en-US" dirty="0"/>
              <a:t>那么，如果已知小球第二次落地在</a:t>
            </a:r>
            <a:r>
              <a:rPr kumimoji="1" lang="en-US" altLang="zh-CN" dirty="0"/>
              <a:t>c</a:t>
            </a:r>
            <a:r>
              <a:rPr kumimoji="1" lang="zh-CN" altLang="en-US" dirty="0"/>
              <a:t>处，其之前在</a:t>
            </a:r>
            <a:r>
              <a:rPr kumimoji="1" lang="en-US" altLang="zh-CN" dirty="0"/>
              <a:t>a</a:t>
            </a:r>
            <a:r>
              <a:rPr kumimoji="1" lang="zh-CN" altLang="en-US" dirty="0"/>
              <a:t>处的概率就是</a:t>
            </a:r>
            <a:r>
              <a:rPr kumimoji="1" lang="en-US" altLang="zh-CN" dirty="0"/>
              <a:t>g(-(a-c)) = g(c-a)</a:t>
            </a:r>
            <a:endParaRPr kumimoji="1" lang="zh-CN" altLang="en-US" dirty="0"/>
          </a:p>
        </p:txBody>
      </p:sp>
    </p:spTree>
    <p:extLst>
      <p:ext uri="{BB962C8B-B14F-4D97-AF65-F5344CB8AC3E}">
        <p14:creationId xmlns:p14="http://schemas.microsoft.com/office/powerpoint/2010/main" val="28322929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C68263-5315-4D4F-BF73-3B9C6FEB0E48}"/>
              </a:ext>
            </a:extLst>
          </p:cNvPr>
          <p:cNvSpPr>
            <a:spLocks noGrp="1"/>
          </p:cNvSpPr>
          <p:nvPr>
            <p:ph type="title"/>
          </p:nvPr>
        </p:nvSpPr>
        <p:spPr>
          <a:xfrm>
            <a:off x="489857" y="223612"/>
            <a:ext cx="10515600" cy="952046"/>
          </a:xfrm>
        </p:spPr>
        <p:txBody>
          <a:bodyPr/>
          <a:lstStyle/>
          <a:p>
            <a:r>
              <a:rPr kumimoji="1" lang="zh-CN" altLang="en-US" b="1" dirty="0"/>
              <a:t>卷积</a:t>
            </a:r>
          </a:p>
        </p:txBody>
      </p:sp>
      <p:pic>
        <p:nvPicPr>
          <p:cNvPr id="4" name="图片 3">
            <a:extLst>
              <a:ext uri="{FF2B5EF4-FFF2-40B4-BE49-F238E27FC236}">
                <a16:creationId xmlns:a16="http://schemas.microsoft.com/office/drawing/2014/main" id="{DBA77BAC-EF35-4A4C-96E2-D5EB0CAC8F88}"/>
              </a:ext>
            </a:extLst>
          </p:cNvPr>
          <p:cNvPicPr>
            <a:picLocks noChangeAspect="1"/>
          </p:cNvPicPr>
          <p:nvPr/>
        </p:nvPicPr>
        <p:blipFill>
          <a:blip r:embed="rId2"/>
          <a:stretch>
            <a:fillRect/>
          </a:stretch>
        </p:blipFill>
        <p:spPr>
          <a:xfrm>
            <a:off x="391886" y="1389788"/>
            <a:ext cx="4082141" cy="2987387"/>
          </a:xfrm>
          <a:prstGeom prst="rect">
            <a:avLst/>
          </a:prstGeom>
        </p:spPr>
      </p:pic>
      <p:pic>
        <p:nvPicPr>
          <p:cNvPr id="6" name="图片 5">
            <a:extLst>
              <a:ext uri="{FF2B5EF4-FFF2-40B4-BE49-F238E27FC236}">
                <a16:creationId xmlns:a16="http://schemas.microsoft.com/office/drawing/2014/main" id="{0390F3C4-175E-B943-82FE-E7CFEDE90245}"/>
              </a:ext>
            </a:extLst>
          </p:cNvPr>
          <p:cNvPicPr>
            <a:picLocks noChangeAspect="1"/>
          </p:cNvPicPr>
          <p:nvPr/>
        </p:nvPicPr>
        <p:blipFill>
          <a:blip r:embed="rId3"/>
          <a:stretch>
            <a:fillRect/>
          </a:stretch>
        </p:blipFill>
        <p:spPr>
          <a:xfrm>
            <a:off x="4386946" y="1272867"/>
            <a:ext cx="3766454" cy="3104308"/>
          </a:xfrm>
          <a:prstGeom prst="rect">
            <a:avLst/>
          </a:prstGeom>
        </p:spPr>
      </p:pic>
      <p:sp>
        <p:nvSpPr>
          <p:cNvPr id="8" name="文本框 7">
            <a:extLst>
              <a:ext uri="{FF2B5EF4-FFF2-40B4-BE49-F238E27FC236}">
                <a16:creationId xmlns:a16="http://schemas.microsoft.com/office/drawing/2014/main" id="{999C32D8-FD95-794F-8ABC-B7A227AA88B8}"/>
              </a:ext>
            </a:extLst>
          </p:cNvPr>
          <p:cNvSpPr txBox="1"/>
          <p:nvPr/>
        </p:nvSpPr>
        <p:spPr>
          <a:xfrm>
            <a:off x="440870" y="4500002"/>
            <a:ext cx="3984172" cy="1200329"/>
          </a:xfrm>
          <a:prstGeom prst="rect">
            <a:avLst/>
          </a:prstGeom>
          <a:noFill/>
        </p:spPr>
        <p:txBody>
          <a:bodyPr wrap="square" rtlCol="0">
            <a:spAutoFit/>
          </a:bodyPr>
          <a:lstStyle/>
          <a:p>
            <a:r>
              <a:rPr kumimoji="1" lang="zh-CN" altLang="en-US" dirty="0"/>
              <a:t>那么，考虑所有中间位置，已知从起点出发到</a:t>
            </a:r>
            <a:r>
              <a:rPr kumimoji="1" lang="en-US" altLang="zh-CN" dirty="0"/>
              <a:t>a</a:t>
            </a:r>
            <a:r>
              <a:rPr kumimoji="1" lang="zh-CN" altLang="en-US" dirty="0"/>
              <a:t>处的概率为</a:t>
            </a:r>
            <a:r>
              <a:rPr kumimoji="1" lang="en-US" altLang="zh-CN" dirty="0"/>
              <a:t>f(a)</a:t>
            </a:r>
            <a:r>
              <a:rPr kumimoji="1" lang="zh-CN" altLang="en-US" dirty="0"/>
              <a:t>，从</a:t>
            </a:r>
            <a:r>
              <a:rPr kumimoji="1" lang="en-US" altLang="zh-CN" dirty="0"/>
              <a:t>a</a:t>
            </a:r>
            <a:r>
              <a:rPr kumimoji="1" lang="zh-CN" altLang="en-US" dirty="0"/>
              <a:t>到</a:t>
            </a:r>
            <a:r>
              <a:rPr kumimoji="1" lang="en-US" altLang="zh-CN" dirty="0"/>
              <a:t>c</a:t>
            </a:r>
            <a:r>
              <a:rPr kumimoji="1" lang="zh-CN" altLang="en-US" dirty="0"/>
              <a:t>的概率是</a:t>
            </a:r>
            <a:r>
              <a:rPr kumimoji="1" lang="en-US" altLang="zh-CN" dirty="0"/>
              <a:t>g(c-a)</a:t>
            </a:r>
            <a:r>
              <a:rPr kumimoji="1" lang="zh-CN" altLang="en-US" dirty="0"/>
              <a:t>，对</a:t>
            </a:r>
            <a:r>
              <a:rPr kumimoji="1" lang="en-US" altLang="zh-CN" dirty="0"/>
              <a:t>a</a:t>
            </a:r>
            <a:r>
              <a:rPr kumimoji="1" lang="zh-CN" altLang="en-US" dirty="0"/>
              <a:t>所有可能的取值累加，就得到了卷积</a:t>
            </a:r>
          </a:p>
        </p:txBody>
      </p:sp>
      <p:sp>
        <p:nvSpPr>
          <p:cNvPr id="9" name="文本框 8">
            <a:extLst>
              <a:ext uri="{FF2B5EF4-FFF2-40B4-BE49-F238E27FC236}">
                <a16:creationId xmlns:a16="http://schemas.microsoft.com/office/drawing/2014/main" id="{DCFA1D9A-88A0-C141-8187-5919B926E29C}"/>
              </a:ext>
            </a:extLst>
          </p:cNvPr>
          <p:cNvSpPr txBox="1"/>
          <p:nvPr/>
        </p:nvSpPr>
        <p:spPr>
          <a:xfrm>
            <a:off x="5323116" y="4690780"/>
            <a:ext cx="6291942" cy="646331"/>
          </a:xfrm>
          <a:prstGeom prst="rect">
            <a:avLst/>
          </a:prstGeom>
          <a:noFill/>
        </p:spPr>
        <p:txBody>
          <a:bodyPr wrap="square" rtlCol="0">
            <a:spAutoFit/>
          </a:bodyPr>
          <a:lstStyle/>
          <a:p>
            <a:r>
              <a:rPr kumimoji="1" lang="zh-CN" altLang="en-US" dirty="0"/>
              <a:t>可以看出，当分布</a:t>
            </a:r>
            <a:r>
              <a:rPr kumimoji="1" lang="en-US" altLang="zh-CN" dirty="0"/>
              <a:t>f</a:t>
            </a:r>
            <a:r>
              <a:rPr kumimoji="1" lang="zh-CN" altLang="en-US" dirty="0"/>
              <a:t>和</a:t>
            </a:r>
            <a:r>
              <a:rPr kumimoji="1" lang="en-US" altLang="zh-CN" dirty="0"/>
              <a:t>g</a:t>
            </a:r>
            <a:r>
              <a:rPr kumimoji="1" lang="zh-CN" altLang="en-US" dirty="0"/>
              <a:t>越接近，卷积越大，当</a:t>
            </a:r>
            <a:r>
              <a:rPr kumimoji="1" lang="en-US" altLang="zh-CN" dirty="0"/>
              <a:t>f</a:t>
            </a:r>
            <a:r>
              <a:rPr kumimoji="1" lang="zh-CN" altLang="en-US" dirty="0"/>
              <a:t>和</a:t>
            </a:r>
            <a:r>
              <a:rPr kumimoji="1" lang="en-US" altLang="zh-CN" dirty="0"/>
              <a:t>g</a:t>
            </a:r>
            <a:r>
              <a:rPr kumimoji="1" lang="zh-CN" altLang="en-US" dirty="0"/>
              <a:t>对齐时，卷积达到最大值</a:t>
            </a:r>
          </a:p>
        </p:txBody>
      </p:sp>
      <p:pic>
        <p:nvPicPr>
          <p:cNvPr id="10" name="图片 9">
            <a:extLst>
              <a:ext uri="{FF2B5EF4-FFF2-40B4-BE49-F238E27FC236}">
                <a16:creationId xmlns:a16="http://schemas.microsoft.com/office/drawing/2014/main" id="{3763C3D6-0050-AA43-9785-85A5F75F820E}"/>
              </a:ext>
            </a:extLst>
          </p:cNvPr>
          <p:cNvPicPr>
            <a:picLocks noChangeAspect="1"/>
          </p:cNvPicPr>
          <p:nvPr/>
        </p:nvPicPr>
        <p:blipFill>
          <a:blip r:embed="rId4"/>
          <a:stretch>
            <a:fillRect/>
          </a:stretch>
        </p:blipFill>
        <p:spPr>
          <a:xfrm>
            <a:off x="7892144" y="1201482"/>
            <a:ext cx="3907970" cy="3175693"/>
          </a:xfrm>
          <a:prstGeom prst="rect">
            <a:avLst/>
          </a:prstGeom>
        </p:spPr>
      </p:pic>
    </p:spTree>
    <p:extLst>
      <p:ext uri="{BB962C8B-B14F-4D97-AF65-F5344CB8AC3E}">
        <p14:creationId xmlns:p14="http://schemas.microsoft.com/office/powerpoint/2010/main" val="41847648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C68263-5315-4D4F-BF73-3B9C6FEB0E48}"/>
              </a:ext>
            </a:extLst>
          </p:cNvPr>
          <p:cNvSpPr>
            <a:spLocks noGrp="1"/>
          </p:cNvSpPr>
          <p:nvPr>
            <p:ph type="title"/>
          </p:nvPr>
        </p:nvSpPr>
        <p:spPr>
          <a:xfrm>
            <a:off x="489857" y="223612"/>
            <a:ext cx="10515600" cy="952046"/>
          </a:xfrm>
        </p:spPr>
        <p:txBody>
          <a:bodyPr/>
          <a:lstStyle/>
          <a:p>
            <a:r>
              <a:rPr kumimoji="1" lang="zh-CN" altLang="en-US" b="1" dirty="0"/>
              <a:t>卷积</a:t>
            </a:r>
          </a:p>
        </p:txBody>
      </p:sp>
      <p:sp>
        <p:nvSpPr>
          <p:cNvPr id="9" name="文本框 8">
            <a:extLst>
              <a:ext uri="{FF2B5EF4-FFF2-40B4-BE49-F238E27FC236}">
                <a16:creationId xmlns:a16="http://schemas.microsoft.com/office/drawing/2014/main" id="{DCFA1D9A-88A0-C141-8187-5919B926E29C}"/>
              </a:ext>
            </a:extLst>
          </p:cNvPr>
          <p:cNvSpPr txBox="1"/>
          <p:nvPr/>
        </p:nvSpPr>
        <p:spPr>
          <a:xfrm>
            <a:off x="2895602" y="4483951"/>
            <a:ext cx="6291942" cy="646331"/>
          </a:xfrm>
          <a:prstGeom prst="rect">
            <a:avLst/>
          </a:prstGeom>
          <a:noFill/>
        </p:spPr>
        <p:txBody>
          <a:bodyPr wrap="square" rtlCol="0">
            <a:spAutoFit/>
          </a:bodyPr>
          <a:lstStyle/>
          <a:p>
            <a:r>
              <a:rPr kumimoji="1" lang="zh-CN" altLang="en-US" dirty="0"/>
              <a:t>上图是两个矩形脉冲波的卷积。可以看出，当分布</a:t>
            </a:r>
            <a:r>
              <a:rPr kumimoji="1" lang="en-US" altLang="zh-CN" dirty="0"/>
              <a:t>f</a:t>
            </a:r>
            <a:r>
              <a:rPr kumimoji="1" lang="zh-CN" altLang="en-US" dirty="0"/>
              <a:t>和</a:t>
            </a:r>
            <a:r>
              <a:rPr kumimoji="1" lang="en-US" altLang="zh-CN" dirty="0"/>
              <a:t>g</a:t>
            </a:r>
            <a:r>
              <a:rPr kumimoji="1" lang="zh-CN" altLang="en-US" dirty="0"/>
              <a:t>越接近，卷积越大，当</a:t>
            </a:r>
            <a:r>
              <a:rPr kumimoji="1" lang="en-US" altLang="zh-CN" dirty="0"/>
              <a:t>f</a:t>
            </a:r>
            <a:r>
              <a:rPr kumimoji="1" lang="zh-CN" altLang="en-US" dirty="0"/>
              <a:t>和</a:t>
            </a:r>
            <a:r>
              <a:rPr kumimoji="1" lang="en-US" altLang="zh-CN" dirty="0"/>
              <a:t>g</a:t>
            </a:r>
            <a:r>
              <a:rPr kumimoji="1" lang="zh-CN" altLang="en-US" dirty="0"/>
              <a:t>对齐时，卷积达到最大值</a:t>
            </a:r>
          </a:p>
        </p:txBody>
      </p:sp>
      <p:pic>
        <p:nvPicPr>
          <p:cNvPr id="15" name="图片 14">
            <a:extLst>
              <a:ext uri="{FF2B5EF4-FFF2-40B4-BE49-F238E27FC236}">
                <a16:creationId xmlns:a16="http://schemas.microsoft.com/office/drawing/2014/main" id="{ECFC7221-28E9-0243-A6EA-F143EAC76E7D}"/>
              </a:ext>
            </a:extLst>
          </p:cNvPr>
          <p:cNvPicPr>
            <a:picLocks noChangeAspect="1"/>
          </p:cNvPicPr>
          <p:nvPr/>
        </p:nvPicPr>
        <p:blipFill>
          <a:blip r:embed="rId2"/>
          <a:stretch>
            <a:fillRect/>
          </a:stretch>
        </p:blipFill>
        <p:spPr>
          <a:xfrm>
            <a:off x="2715732" y="2350079"/>
            <a:ext cx="5793260" cy="1807299"/>
          </a:xfrm>
          <a:prstGeom prst="rect">
            <a:avLst/>
          </a:prstGeom>
        </p:spPr>
      </p:pic>
    </p:spTree>
    <p:extLst>
      <p:ext uri="{BB962C8B-B14F-4D97-AF65-F5344CB8AC3E}">
        <p14:creationId xmlns:p14="http://schemas.microsoft.com/office/powerpoint/2010/main" val="26556338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C68263-5315-4D4F-BF73-3B9C6FEB0E48}"/>
              </a:ext>
            </a:extLst>
          </p:cNvPr>
          <p:cNvSpPr>
            <a:spLocks noGrp="1"/>
          </p:cNvSpPr>
          <p:nvPr>
            <p:ph type="title"/>
          </p:nvPr>
        </p:nvSpPr>
        <p:spPr>
          <a:xfrm>
            <a:off x="489857" y="223612"/>
            <a:ext cx="10515600" cy="952046"/>
          </a:xfrm>
        </p:spPr>
        <p:txBody>
          <a:bodyPr/>
          <a:lstStyle/>
          <a:p>
            <a:r>
              <a:rPr kumimoji="1" lang="zh-CN" altLang="en-US" b="1" dirty="0"/>
              <a:t>高维卷积</a:t>
            </a:r>
          </a:p>
        </p:txBody>
      </p:sp>
      <p:pic>
        <p:nvPicPr>
          <p:cNvPr id="3" name="图片 2">
            <a:extLst>
              <a:ext uri="{FF2B5EF4-FFF2-40B4-BE49-F238E27FC236}">
                <a16:creationId xmlns:a16="http://schemas.microsoft.com/office/drawing/2014/main" id="{F3BF5C77-D0E2-234D-BF74-BEDEE32D320F}"/>
              </a:ext>
            </a:extLst>
          </p:cNvPr>
          <p:cNvPicPr>
            <a:picLocks noChangeAspect="1"/>
          </p:cNvPicPr>
          <p:nvPr/>
        </p:nvPicPr>
        <p:blipFill>
          <a:blip r:embed="rId2"/>
          <a:stretch>
            <a:fillRect/>
          </a:stretch>
        </p:blipFill>
        <p:spPr>
          <a:xfrm>
            <a:off x="489857" y="1539075"/>
            <a:ext cx="4960995" cy="4067459"/>
          </a:xfrm>
          <a:prstGeom prst="rect">
            <a:avLst/>
          </a:prstGeom>
        </p:spPr>
      </p:pic>
      <p:sp>
        <p:nvSpPr>
          <p:cNvPr id="4" name="文本框 3">
            <a:extLst>
              <a:ext uri="{FF2B5EF4-FFF2-40B4-BE49-F238E27FC236}">
                <a16:creationId xmlns:a16="http://schemas.microsoft.com/office/drawing/2014/main" id="{E6E45C74-9BFD-3E41-B8F1-B2A4071EDE42}"/>
              </a:ext>
            </a:extLst>
          </p:cNvPr>
          <p:cNvSpPr txBox="1"/>
          <p:nvPr/>
        </p:nvSpPr>
        <p:spPr>
          <a:xfrm>
            <a:off x="6095999" y="1539075"/>
            <a:ext cx="5366657" cy="646331"/>
          </a:xfrm>
          <a:prstGeom prst="rect">
            <a:avLst/>
          </a:prstGeom>
          <a:noFill/>
        </p:spPr>
        <p:txBody>
          <a:bodyPr wrap="square" rtlCol="0">
            <a:spAutoFit/>
          </a:bodyPr>
          <a:lstStyle/>
          <a:p>
            <a:r>
              <a:rPr kumimoji="1" lang="zh-CN" altLang="en-US" dirty="0"/>
              <a:t>考虑掉落的小球能在两个维度上变化，和在一维上一样，卷积公式如下</a:t>
            </a:r>
            <a:r>
              <a:rPr kumimoji="1" lang="en-US" altLang="zh-CN" dirty="0"/>
              <a:t>:</a:t>
            </a:r>
            <a:endParaRPr kumimoji="1" lang="zh-CN" altLang="en-US" dirty="0"/>
          </a:p>
        </p:txBody>
      </p:sp>
      <p:pic>
        <p:nvPicPr>
          <p:cNvPr id="7" name="图片 6">
            <a:extLst>
              <a:ext uri="{FF2B5EF4-FFF2-40B4-BE49-F238E27FC236}">
                <a16:creationId xmlns:a16="http://schemas.microsoft.com/office/drawing/2014/main" id="{9583ECEF-1BE8-1643-B8F4-C4F5D9677C40}"/>
              </a:ext>
            </a:extLst>
          </p:cNvPr>
          <p:cNvPicPr>
            <a:picLocks noChangeAspect="1"/>
          </p:cNvPicPr>
          <p:nvPr/>
        </p:nvPicPr>
        <p:blipFill>
          <a:blip r:embed="rId3"/>
          <a:stretch>
            <a:fillRect/>
          </a:stretch>
        </p:blipFill>
        <p:spPr>
          <a:xfrm>
            <a:off x="6095999" y="2199573"/>
            <a:ext cx="3035300" cy="698500"/>
          </a:xfrm>
          <a:prstGeom prst="rect">
            <a:avLst/>
          </a:prstGeom>
        </p:spPr>
      </p:pic>
      <p:sp>
        <p:nvSpPr>
          <p:cNvPr id="10" name="文本框 9">
            <a:extLst>
              <a:ext uri="{FF2B5EF4-FFF2-40B4-BE49-F238E27FC236}">
                <a16:creationId xmlns:a16="http://schemas.microsoft.com/office/drawing/2014/main" id="{B3A8CF46-55CF-214F-9321-657B45EB2D3B}"/>
              </a:ext>
            </a:extLst>
          </p:cNvPr>
          <p:cNvSpPr txBox="1"/>
          <p:nvPr/>
        </p:nvSpPr>
        <p:spPr>
          <a:xfrm>
            <a:off x="6193970" y="2917994"/>
            <a:ext cx="5366657" cy="369332"/>
          </a:xfrm>
          <a:prstGeom prst="rect">
            <a:avLst/>
          </a:prstGeom>
          <a:noFill/>
        </p:spPr>
        <p:txBody>
          <a:bodyPr wrap="square" rtlCol="0">
            <a:spAutoFit/>
          </a:bodyPr>
          <a:lstStyle/>
          <a:p>
            <a:r>
              <a:rPr kumimoji="1" lang="zh-CN" altLang="en-US" dirty="0"/>
              <a:t>现在</a:t>
            </a:r>
            <a:r>
              <a:rPr kumimoji="1" lang="en-US" altLang="zh-CN" dirty="0"/>
              <a:t>a</a:t>
            </a:r>
            <a:r>
              <a:rPr kumimoji="1" lang="zh-CN" altLang="en-US" dirty="0"/>
              <a:t>，</a:t>
            </a:r>
            <a:r>
              <a:rPr kumimoji="1" lang="en-US" altLang="zh-CN" dirty="0"/>
              <a:t>b</a:t>
            </a:r>
            <a:r>
              <a:rPr kumimoji="1" lang="zh-CN" altLang="en-US" dirty="0"/>
              <a:t>，</a:t>
            </a:r>
            <a:r>
              <a:rPr kumimoji="1" lang="en-US" altLang="zh-CN" dirty="0"/>
              <a:t>c</a:t>
            </a:r>
            <a:r>
              <a:rPr kumimoji="1" lang="zh-CN" altLang="en-US" dirty="0"/>
              <a:t>都是二维向量，卷积公式可以写成</a:t>
            </a:r>
            <a:r>
              <a:rPr kumimoji="1" lang="en-US" altLang="zh-CN" dirty="0"/>
              <a:t>:</a:t>
            </a:r>
          </a:p>
        </p:txBody>
      </p:sp>
      <p:pic>
        <p:nvPicPr>
          <p:cNvPr id="8" name="图片 7">
            <a:extLst>
              <a:ext uri="{FF2B5EF4-FFF2-40B4-BE49-F238E27FC236}">
                <a16:creationId xmlns:a16="http://schemas.microsoft.com/office/drawing/2014/main" id="{94B3AE97-5751-5444-99A8-B111819961D2}"/>
              </a:ext>
            </a:extLst>
          </p:cNvPr>
          <p:cNvPicPr>
            <a:picLocks noChangeAspect="1"/>
          </p:cNvPicPr>
          <p:nvPr/>
        </p:nvPicPr>
        <p:blipFill>
          <a:blip r:embed="rId4"/>
          <a:stretch>
            <a:fillRect/>
          </a:stretch>
        </p:blipFill>
        <p:spPr>
          <a:xfrm>
            <a:off x="6193970" y="3380290"/>
            <a:ext cx="4927600" cy="711200"/>
          </a:xfrm>
          <a:prstGeom prst="rect">
            <a:avLst/>
          </a:prstGeom>
        </p:spPr>
      </p:pic>
    </p:spTree>
    <p:extLst>
      <p:ext uri="{BB962C8B-B14F-4D97-AF65-F5344CB8AC3E}">
        <p14:creationId xmlns:p14="http://schemas.microsoft.com/office/powerpoint/2010/main" val="9946165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C68263-5315-4D4F-BF73-3B9C6FEB0E48}"/>
              </a:ext>
            </a:extLst>
          </p:cNvPr>
          <p:cNvSpPr>
            <a:spLocks noGrp="1"/>
          </p:cNvSpPr>
          <p:nvPr>
            <p:ph type="title"/>
          </p:nvPr>
        </p:nvSpPr>
        <p:spPr>
          <a:xfrm>
            <a:off x="489857" y="223612"/>
            <a:ext cx="10515600" cy="952046"/>
          </a:xfrm>
        </p:spPr>
        <p:txBody>
          <a:bodyPr/>
          <a:lstStyle/>
          <a:p>
            <a:r>
              <a:rPr kumimoji="1" lang="zh-CN" altLang="en-US" b="1" dirty="0"/>
              <a:t>卷积的性质</a:t>
            </a:r>
          </a:p>
        </p:txBody>
      </p:sp>
      <p:sp>
        <p:nvSpPr>
          <p:cNvPr id="5" name="文本框 4">
            <a:extLst>
              <a:ext uri="{FF2B5EF4-FFF2-40B4-BE49-F238E27FC236}">
                <a16:creationId xmlns:a16="http://schemas.microsoft.com/office/drawing/2014/main" id="{C667E0EF-3FC5-C747-B221-A112B8A8A4DE}"/>
              </a:ext>
            </a:extLst>
          </p:cNvPr>
          <p:cNvSpPr txBox="1"/>
          <p:nvPr/>
        </p:nvSpPr>
        <p:spPr>
          <a:xfrm>
            <a:off x="598714" y="1306286"/>
            <a:ext cx="3548743" cy="369332"/>
          </a:xfrm>
          <a:prstGeom prst="rect">
            <a:avLst/>
          </a:prstGeom>
          <a:noFill/>
        </p:spPr>
        <p:txBody>
          <a:bodyPr wrap="square" rtlCol="0">
            <a:spAutoFit/>
          </a:bodyPr>
          <a:lstStyle/>
          <a:p>
            <a:r>
              <a:rPr kumimoji="1" lang="zh-CN" altLang="en-US" dirty="0"/>
              <a:t>卷积服从交换律：</a:t>
            </a:r>
            <a:endParaRPr kumimoji="1" lang="en-US" altLang="zh-CN" dirty="0"/>
          </a:p>
        </p:txBody>
      </p:sp>
      <p:sp>
        <p:nvSpPr>
          <p:cNvPr id="11" name="文本框 10">
            <a:extLst>
              <a:ext uri="{FF2B5EF4-FFF2-40B4-BE49-F238E27FC236}">
                <a16:creationId xmlns:a16="http://schemas.microsoft.com/office/drawing/2014/main" id="{6A0FC060-7238-594A-8D67-92CD609E1C0C}"/>
              </a:ext>
            </a:extLst>
          </p:cNvPr>
          <p:cNvSpPr txBox="1"/>
          <p:nvPr/>
        </p:nvSpPr>
        <p:spPr>
          <a:xfrm>
            <a:off x="5170715" y="1306286"/>
            <a:ext cx="3548743" cy="369332"/>
          </a:xfrm>
          <a:prstGeom prst="rect">
            <a:avLst/>
          </a:prstGeom>
          <a:noFill/>
        </p:spPr>
        <p:txBody>
          <a:bodyPr wrap="square" rtlCol="0">
            <a:spAutoFit/>
          </a:bodyPr>
          <a:lstStyle/>
          <a:p>
            <a:r>
              <a:rPr kumimoji="1" lang="zh-CN" altLang="en-US" dirty="0"/>
              <a:t>卷积服从分配律：</a:t>
            </a:r>
            <a:endParaRPr kumimoji="1" lang="en-US" altLang="zh-CN" dirty="0"/>
          </a:p>
        </p:txBody>
      </p:sp>
      <p:pic>
        <p:nvPicPr>
          <p:cNvPr id="12" name="图片 11">
            <a:extLst>
              <a:ext uri="{FF2B5EF4-FFF2-40B4-BE49-F238E27FC236}">
                <a16:creationId xmlns:a16="http://schemas.microsoft.com/office/drawing/2014/main" id="{3E3E553B-8DEB-4848-9FC5-6C0F33717977}"/>
              </a:ext>
            </a:extLst>
          </p:cNvPr>
          <p:cNvPicPr>
            <a:picLocks noChangeAspect="1"/>
          </p:cNvPicPr>
          <p:nvPr/>
        </p:nvPicPr>
        <p:blipFill>
          <a:blip r:embed="rId3"/>
          <a:stretch>
            <a:fillRect/>
          </a:stretch>
        </p:blipFill>
        <p:spPr>
          <a:xfrm>
            <a:off x="489857" y="2383971"/>
            <a:ext cx="4169229" cy="2645227"/>
          </a:xfrm>
          <a:prstGeom prst="rect">
            <a:avLst/>
          </a:prstGeom>
        </p:spPr>
      </p:pic>
      <p:sp>
        <p:nvSpPr>
          <p:cNvPr id="14" name="文本框 13">
            <a:extLst>
              <a:ext uri="{FF2B5EF4-FFF2-40B4-BE49-F238E27FC236}">
                <a16:creationId xmlns:a16="http://schemas.microsoft.com/office/drawing/2014/main" id="{238B93BE-6E69-814E-82A2-D875ADBD8A4B}"/>
              </a:ext>
            </a:extLst>
          </p:cNvPr>
          <p:cNvSpPr txBox="1"/>
          <p:nvPr/>
        </p:nvSpPr>
        <p:spPr>
          <a:xfrm>
            <a:off x="489857" y="5378714"/>
            <a:ext cx="3548743" cy="369332"/>
          </a:xfrm>
          <a:prstGeom prst="rect">
            <a:avLst/>
          </a:prstGeom>
          <a:noFill/>
        </p:spPr>
        <p:txBody>
          <a:bodyPr wrap="square" rtlCol="0">
            <a:spAutoFit/>
          </a:bodyPr>
          <a:lstStyle/>
          <a:p>
            <a:r>
              <a:rPr kumimoji="1" lang="zh-CN" altLang="en-US" dirty="0"/>
              <a:t>卷积服从结合率：</a:t>
            </a:r>
            <a:endParaRPr kumimoji="1" lang="en-US" altLang="zh-CN" dirty="0"/>
          </a:p>
        </p:txBody>
      </p:sp>
      <p:pic>
        <p:nvPicPr>
          <p:cNvPr id="15" name="图片 14">
            <a:extLst>
              <a:ext uri="{FF2B5EF4-FFF2-40B4-BE49-F238E27FC236}">
                <a16:creationId xmlns:a16="http://schemas.microsoft.com/office/drawing/2014/main" id="{B06F4341-B6C4-FC4F-8E20-DE7FD8ADA3B2}"/>
              </a:ext>
            </a:extLst>
          </p:cNvPr>
          <p:cNvPicPr>
            <a:picLocks noChangeAspect="1"/>
          </p:cNvPicPr>
          <p:nvPr/>
        </p:nvPicPr>
        <p:blipFill>
          <a:blip r:embed="rId4"/>
          <a:stretch>
            <a:fillRect/>
          </a:stretch>
        </p:blipFill>
        <p:spPr>
          <a:xfrm>
            <a:off x="2770415" y="5290330"/>
            <a:ext cx="4622800" cy="546100"/>
          </a:xfrm>
          <a:prstGeom prst="rect">
            <a:avLst/>
          </a:prstGeom>
        </p:spPr>
      </p:pic>
      <p:pic>
        <p:nvPicPr>
          <p:cNvPr id="4" name="图片 3">
            <a:extLst>
              <a:ext uri="{FF2B5EF4-FFF2-40B4-BE49-F238E27FC236}">
                <a16:creationId xmlns:a16="http://schemas.microsoft.com/office/drawing/2014/main" id="{A8D6BB9D-A31E-314F-BD7E-05EBA5A2D715}"/>
              </a:ext>
            </a:extLst>
          </p:cNvPr>
          <p:cNvPicPr>
            <a:picLocks noChangeAspect="1"/>
          </p:cNvPicPr>
          <p:nvPr/>
        </p:nvPicPr>
        <p:blipFill>
          <a:blip r:embed="rId5"/>
          <a:stretch>
            <a:fillRect/>
          </a:stretch>
        </p:blipFill>
        <p:spPr>
          <a:xfrm>
            <a:off x="5170715" y="2422524"/>
            <a:ext cx="4533900" cy="2120900"/>
          </a:xfrm>
          <a:prstGeom prst="rect">
            <a:avLst/>
          </a:prstGeom>
        </p:spPr>
      </p:pic>
    </p:spTree>
    <p:extLst>
      <p:ext uri="{BB962C8B-B14F-4D97-AF65-F5344CB8AC3E}">
        <p14:creationId xmlns:p14="http://schemas.microsoft.com/office/powerpoint/2010/main" val="678251791"/>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4263</TotalTime>
  <Words>3096</Words>
  <Application>Microsoft Macintosh PowerPoint</Application>
  <PresentationFormat>宽屏</PresentationFormat>
  <Paragraphs>244</Paragraphs>
  <Slides>37</Slides>
  <Notes>29</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37</vt:i4>
      </vt:variant>
    </vt:vector>
  </HeadingPairs>
  <TitlesOfParts>
    <vt:vector size="45" baseType="lpstr">
      <vt:lpstr>等线</vt:lpstr>
      <vt:lpstr>等线 Light</vt:lpstr>
      <vt:lpstr>微軟正黑體 Normal</vt:lpstr>
      <vt:lpstr>Heiti SC Medium</vt:lpstr>
      <vt:lpstr>Arial</vt:lpstr>
      <vt:lpstr>Cambria Math</vt:lpstr>
      <vt:lpstr>Wingdings</vt:lpstr>
      <vt:lpstr>Office 主题​​</vt:lpstr>
      <vt:lpstr>卷积网络</vt:lpstr>
      <vt:lpstr>目录</vt:lpstr>
      <vt:lpstr>卷积</vt:lpstr>
      <vt:lpstr>卷积</vt:lpstr>
      <vt:lpstr>卷积</vt:lpstr>
      <vt:lpstr>卷积</vt:lpstr>
      <vt:lpstr>卷积</vt:lpstr>
      <vt:lpstr>高维卷积</vt:lpstr>
      <vt:lpstr>卷积的性质</vt:lpstr>
      <vt:lpstr>互相关函数</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卷积网络</dc:title>
  <dc:creator>Microsoft Office User</dc:creator>
  <cp:lastModifiedBy>Microsoft Office User</cp:lastModifiedBy>
  <cp:revision>480</cp:revision>
  <dcterms:created xsi:type="dcterms:W3CDTF">2018-10-31T12:51:53Z</dcterms:created>
  <dcterms:modified xsi:type="dcterms:W3CDTF">2018-11-13T09:44:56Z</dcterms:modified>
</cp:coreProperties>
</file>